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7"/>
  </p:notesMasterIdLst>
  <p:sldIdLst>
    <p:sldId id="256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290" r:id="rId14"/>
    <p:sldId id="291" r:id="rId15"/>
    <p:sldId id="289" r:id="rId16"/>
    <p:sldId id="286" r:id="rId17"/>
    <p:sldId id="279" r:id="rId18"/>
    <p:sldId id="259" r:id="rId19"/>
    <p:sldId id="260" r:id="rId20"/>
    <p:sldId id="292" r:id="rId21"/>
    <p:sldId id="261" r:id="rId22"/>
    <p:sldId id="283" r:id="rId23"/>
    <p:sldId id="278" r:id="rId24"/>
    <p:sldId id="281" r:id="rId25"/>
    <p:sldId id="270" r:id="rId26"/>
    <p:sldId id="282" r:id="rId27"/>
    <p:sldId id="280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84" r:id="rId36"/>
    <p:sldId id="271" r:id="rId37"/>
    <p:sldId id="285" r:id="rId38"/>
    <p:sldId id="293" r:id="rId39"/>
    <p:sldId id="275" r:id="rId40"/>
    <p:sldId id="276" r:id="rId41"/>
    <p:sldId id="277" r:id="rId42"/>
    <p:sldId id="287" r:id="rId43"/>
    <p:sldId id="272" r:id="rId44"/>
    <p:sldId id="273" r:id="rId45"/>
    <p:sldId id="27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64" autoAdjust="0"/>
  </p:normalViewPr>
  <p:slideViewPr>
    <p:cSldViewPr snapToGrid="0">
      <p:cViewPr varScale="1">
        <p:scale>
          <a:sx n="71" d="100"/>
          <a:sy n="71" d="100"/>
        </p:scale>
        <p:origin x="7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5AAA3-9975-4532-A829-4B49A654FE88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16C64-8055-4868-888C-D8917B26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8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16C64-8055-4868-888C-D8917B2650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4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9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8" descr="GenericSchoolBus_Template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scontent-lax3-1.xx.fbcdn.net/v/t1.0-9/12439510_1089434667774700_8406932133262657068_n.jpg?oh=89330fbc7c426a426eb1e695cb2f4a52&amp;oe=57E26F3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9950"/>
            <a:ext cx="9144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0"/>
            <a:ext cx="6705600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59777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C81A-156D-4DDC-8C0A-0779078BE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62EC61-9883-46F4-8C2D-40CCB72D9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789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7441474" cy="87085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64286" cy="4906963"/>
          </a:xfrm>
        </p:spPr>
        <p:txBody>
          <a:bodyPr/>
          <a:lstStyle>
            <a:lvl1pPr>
              <a:defRPr sz="2200">
                <a:solidFill>
                  <a:srgbClr val="4B5B6D"/>
                </a:solidFill>
              </a:defRPr>
            </a:lvl1pPr>
            <a:lvl2pPr>
              <a:defRPr sz="1800">
                <a:solidFill>
                  <a:srgbClr val="4B5B6D"/>
                </a:solidFill>
              </a:defRPr>
            </a:lvl2pPr>
            <a:lvl3pPr>
              <a:defRPr sz="1600">
                <a:solidFill>
                  <a:srgbClr val="4B5B6D"/>
                </a:solidFill>
              </a:defRPr>
            </a:lvl3pPr>
            <a:lvl4pPr>
              <a:defRPr sz="1400">
                <a:solidFill>
                  <a:srgbClr val="4B5B6D"/>
                </a:solidFill>
              </a:defRPr>
            </a:lvl4pPr>
            <a:lvl5pPr>
              <a:defRPr sz="1200">
                <a:solidFill>
                  <a:srgbClr val="4B5B6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F301-D8C2-4AF4-97C2-112CD79FD8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61EF-A9FF-459D-9504-D5978A9C2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30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7838-8079-4F80-BE70-18F16578F6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93E4-3494-468F-90C1-435FD5ED5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33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6CC3A-1B27-4EF4-B7D4-D23442AFB6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F450-A1C0-4FC7-B308-403565A76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113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629E-6A3F-493E-B463-CCEAEA67BF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308D-AD1A-480C-9854-F32BC90BD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739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B1B98-B469-4000-837A-5A944B765A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C9B0-1598-491F-8121-4A3C7AA7B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2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8A5AC-EDFF-483F-AD48-8B2B394FBD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71D6-4599-4114-B9FB-30A4F212C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82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1A0F-F8EF-4E7F-BBB9-ACF33AB74C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9A67-6CFE-4376-AECD-76B650878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62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34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EFA0-78D1-47E7-AC6F-22286B3CB0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CBCE-9A8C-47AF-B64C-A5EECE921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407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24DA-287D-4551-823D-862C52DD26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81E8-4D46-4EE7-AE48-0D9F8B2E48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40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5CF4-9ABD-412B-9F40-ACC29DC286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AFF9-C6DD-4B75-9C1E-1A9181759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656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05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70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89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7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38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0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26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31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82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9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726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68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83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39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848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7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6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9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9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7083-3E95-4358-BD69-5F409A6F599E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05A9-69D8-4912-A8F3-6C8DD13E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enericSchoolBus_Template-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442988-3E9E-4439-9B08-F748BE4851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4E0325-17D8-4C5F-BD21-B8A7EC4E0074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9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7/14/2016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31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j.com/middlesex/index.ssf/2016/01/abigails_law_would_require_motion_sensors_on_schoo.html" TargetMode="External"/><Relationship Id="rId2" Type="http://schemas.openxmlformats.org/officeDocument/2006/relationships/hyperlink" Target="http://abc7ny.com/news/new-sensor-safety-system-being-tested-out-on-school-bus-in-plainsboro/1159763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gres&amp;cd=&amp;cad=rja&amp;uact=8&amp;ved=0ahUKEwiQke_sj63NAhVMSVIKHXABCZoQjRwIBw&amp;url=http://corrupteddevelopment.com/vector-pencil-icon-psd/&amp;psig=AFQjCNG7QccTOqsrxZhDzvAawnA2sHbXcg&amp;ust=146618633089791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bc3340.com/news/local/new-law-allows-alabama-school-districts-to-install-stop-sign-cameras-on-school-busses" TargetMode="External"/><Relationship Id="rId2" Type="http://schemas.openxmlformats.org/officeDocument/2006/relationships/hyperlink" Target="http://www.kvue.com/news/over-1000-school-bus-violations-issued-in-austin/54558547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l8rMfrCSww4" TargetMode="External"/><Relationship Id="rId4" Type="http://schemas.openxmlformats.org/officeDocument/2006/relationships/hyperlink" Target="https://www.youtube.com/watch?v=hs4GxKwKXo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Snowden, State Director, Alabama</a:t>
            </a:r>
          </a:p>
          <a:p>
            <a:r>
              <a:rPr lang="en-US" dirty="0" smtClean="0"/>
              <a:t>Derek Graham, State Director, North Carolina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544365"/>
            <a:ext cx="6909617" cy="313365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FEATURES</a:t>
            </a:r>
          </a:p>
          <a:p>
            <a:pPr marL="137160" indent="-137160"/>
            <a:r>
              <a:rPr lang="en-US" dirty="0"/>
              <a:t>Broadband to Radio group call</a:t>
            </a:r>
          </a:p>
          <a:p>
            <a:pPr marL="137160" indent="-137160"/>
            <a:r>
              <a:rPr lang="en-US" dirty="0"/>
              <a:t>Broadband to Broadband group/private calls</a:t>
            </a:r>
          </a:p>
          <a:p>
            <a:pPr marL="137160" indent="-137160"/>
            <a:r>
              <a:rPr lang="en-US" dirty="0"/>
              <a:t>Broadband user </a:t>
            </a:r>
            <a:r>
              <a:rPr lang="en-US" dirty="0" smtClean="0"/>
              <a:t>presence/location</a:t>
            </a:r>
          </a:p>
          <a:p>
            <a:pPr marL="137160" indent="-137160"/>
            <a:endParaRPr lang="en-US" dirty="0"/>
          </a:p>
          <a:p>
            <a:pPr marL="137160" indent="-137160"/>
            <a:r>
              <a:rPr lang="en-US" dirty="0" smtClean="0"/>
              <a:t>There are systems available that also work with:</a:t>
            </a:r>
          </a:p>
          <a:p>
            <a:pPr marL="480060" lvl="1" indent="-137160"/>
            <a:r>
              <a:rPr lang="en-US" dirty="0"/>
              <a:t>Android 4.X and iOS 7.X</a:t>
            </a:r>
          </a:p>
          <a:p>
            <a:pPr marL="480060" lvl="1" indent="-137160"/>
            <a:r>
              <a:rPr lang="en-US" dirty="0" err="1"/>
              <a:t>WiFi</a:t>
            </a:r>
            <a:r>
              <a:rPr lang="en-US" dirty="0"/>
              <a:t>/3G/4G/PS LTE</a:t>
            </a:r>
          </a:p>
          <a:p>
            <a:pPr marL="480060" lvl="1" indent="-137160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49775" y="1707394"/>
            <a:ext cx="4493918" cy="4477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prstClr val="white"/>
                </a:solidFill>
              </a:rPr>
              <a:t>Features to ask for in a Self-Sustaining Systems </a:t>
            </a:r>
          </a:p>
        </p:txBody>
      </p:sp>
    </p:spTree>
    <p:extLst>
      <p:ext uri="{BB962C8B-B14F-4D97-AF65-F5344CB8AC3E}">
        <p14:creationId xmlns:p14="http://schemas.microsoft.com/office/powerpoint/2010/main" val="147501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477" t="17813" r="19792" b="983"/>
          <a:stretch/>
        </p:blipFill>
        <p:spPr>
          <a:xfrm>
            <a:off x="360947" y="1027907"/>
            <a:ext cx="8422105" cy="5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7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39" t="16975" r="22875"/>
          <a:stretch/>
        </p:blipFill>
        <p:spPr>
          <a:xfrm>
            <a:off x="858252" y="705852"/>
            <a:ext cx="7427495" cy="57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14" t="13968" r="20286"/>
          <a:stretch/>
        </p:blipFill>
        <p:spPr>
          <a:xfrm>
            <a:off x="391950" y="898357"/>
            <a:ext cx="7982028" cy="49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16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SDS – New Jersey</a:t>
            </a:r>
          </a:p>
          <a:p>
            <a:pPr lvl="1"/>
            <a:r>
              <a:rPr lang="en-US" dirty="0">
                <a:hlinkClick r:id="rId2"/>
              </a:rPr>
              <a:t>http://abc7ny.com/news/new-sensor-safety-system-being-tested-out-on-school-bus-in-plainsboro/1159763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://www.nj.com/middlesex/index.ssf/2016/01/abigails_law_would_require_motion_sensors_on_schoo.html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752895" cy="3371302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Wifi</a:t>
            </a:r>
            <a:r>
              <a:rPr lang="en-US" sz="5400" dirty="0" smtClean="0"/>
              <a:t> on School Buses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15709"/>
            <a:ext cx="2752895" cy="2661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Coachella</a:t>
            </a:r>
          </a:p>
          <a:p>
            <a:pPr marL="0" indent="0">
              <a:buNone/>
            </a:pPr>
            <a:r>
              <a:rPr lang="en-US" sz="3600" dirty="0" smtClean="0"/>
              <a:t> Valley</a:t>
            </a:r>
          </a:p>
          <a:p>
            <a:pPr marL="0" indent="0">
              <a:buNone/>
            </a:pPr>
            <a:r>
              <a:rPr lang="en-US" sz="3600" dirty="0" smtClean="0"/>
              <a:t> USD (CA)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1545" y="-1"/>
            <a:ext cx="5762455" cy="6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Inside the</a:t>
            </a:r>
            <a:r>
              <a:rPr lang="en-US" baseline="0" dirty="0" smtClean="0"/>
              <a:t> Bus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Driver</a:t>
            </a:r>
          </a:p>
          <a:p>
            <a:pPr lvl="1"/>
            <a:r>
              <a:rPr lang="en-US" dirty="0" smtClean="0"/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47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the Bus</a:t>
            </a:r>
          </a:p>
          <a:p>
            <a:pPr lvl="1"/>
            <a:r>
              <a:rPr lang="en-US" dirty="0" smtClean="0"/>
              <a:t>Stop Arm Violations</a:t>
            </a:r>
          </a:p>
          <a:p>
            <a:pPr lvl="1"/>
            <a:r>
              <a:rPr lang="en-US" dirty="0" smtClean="0"/>
              <a:t>Other</a:t>
            </a:r>
            <a:r>
              <a:rPr lang="en-US" baseline="0" dirty="0" smtClean="0"/>
              <a:t> ‘interesting’ views</a:t>
            </a:r>
          </a:p>
          <a:p>
            <a:pPr lvl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5502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45" t="21833" r="22753" b="2747"/>
          <a:stretch/>
        </p:blipFill>
        <p:spPr>
          <a:xfrm>
            <a:off x="176462" y="901922"/>
            <a:ext cx="8550443" cy="59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6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Cameras Inside the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</a:p>
          <a:p>
            <a:r>
              <a:rPr lang="en-US" dirty="0" smtClean="0"/>
              <a:t>How Suppliers have Responded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5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Telecommunications for the School Bus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SESPTC, Charleston, WV – July, 2016</a:t>
            </a:r>
          </a:p>
          <a:p>
            <a:r>
              <a:rPr lang="en-US" dirty="0" smtClean="0"/>
              <a:t>Kevin Snowden, State Director, Alabama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Traditionally…..</a:t>
            </a:r>
          </a:p>
          <a:p>
            <a:pPr lvl="1"/>
            <a:r>
              <a:rPr lang="en-US" dirty="0" smtClean="0"/>
              <a:t>One in the front looking back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 smtClean="0"/>
              <a:t>Altenratives</a:t>
            </a:r>
            <a:endParaRPr lang="en-US" dirty="0" smtClean="0"/>
          </a:p>
          <a:p>
            <a:pPr lvl="1"/>
            <a:r>
              <a:rPr lang="en-US" dirty="0" smtClean="0"/>
              <a:t>Placing cameras on the sides</a:t>
            </a:r>
          </a:p>
          <a:p>
            <a:pPr lvl="1"/>
            <a:endParaRPr lang="en-US" dirty="0"/>
          </a:p>
          <a:p>
            <a:r>
              <a:rPr lang="en-US" dirty="0" smtClean="0"/>
              <a:t>New Improved Views</a:t>
            </a:r>
          </a:p>
        </p:txBody>
      </p:sp>
    </p:spTree>
    <p:extLst>
      <p:ext uri="{BB962C8B-B14F-4D97-AF65-F5344CB8AC3E}">
        <p14:creationId xmlns:p14="http://schemas.microsoft.com/office/powerpoint/2010/main" val="1200244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Camcorders…Single </a:t>
            </a:r>
            <a:r>
              <a:rPr lang="en-US" dirty="0" err="1" smtClean="0"/>
              <a:t>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1026" name="Picture 2" descr="http://img.epinions.com/images/opti/81/a2/483634_JVC_GR_AX750U_VHS_C_Camcorder_-resized2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0207"/>
            <a:ext cx="2452640" cy="2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447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Digital Cameras –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          Front and Rear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choolBus-4-camera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63" t="45976" r="53008" b="28099"/>
          <a:stretch/>
        </p:blipFill>
        <p:spPr bwMode="auto">
          <a:xfrm>
            <a:off x="489856" y="1907046"/>
            <a:ext cx="3852275" cy="24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choolBus-4-camera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94" t="75160" r="15278"/>
          <a:stretch/>
        </p:blipFill>
        <p:spPr bwMode="auto">
          <a:xfrm>
            <a:off x="4342131" y="1951039"/>
            <a:ext cx="3850655" cy="25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83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Then</a:t>
            </a:r>
            <a:r>
              <a:rPr lang="en-US" dirty="0" smtClean="0"/>
              <a:t>….One </a:t>
            </a:r>
            <a:r>
              <a:rPr lang="en-US" dirty="0"/>
              <a:t>in the back looking front and one mid-ship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669" y="1369495"/>
            <a:ext cx="3267889" cy="52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1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227013"/>
            <a:ext cx="7886700" cy="1325563"/>
          </a:xfrm>
        </p:spPr>
        <p:txBody>
          <a:bodyPr/>
          <a:lstStyle/>
          <a:p>
            <a:r>
              <a:rPr lang="en-US" dirty="0" smtClean="0"/>
              <a:t>4/8 Interior Cameras – opportunities for additional views</a:t>
            </a:r>
            <a:endParaRPr lang="en-US" dirty="0"/>
          </a:p>
        </p:txBody>
      </p:sp>
      <p:pic>
        <p:nvPicPr>
          <p:cNvPr id="2050" name="Picture 2" descr="http://i.ytimg.com/vi/VfAIUHNgmyE/maxresdefaul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258" y="2327728"/>
            <a:ext cx="4255540" cy="30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amera-views-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09" t="3764" r="23985" b="43883"/>
          <a:stretch/>
        </p:blipFill>
        <p:spPr bwMode="auto">
          <a:xfrm>
            <a:off x="4884190" y="2021568"/>
            <a:ext cx="4490053" cy="36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619" y="4744453"/>
            <a:ext cx="3759252" cy="21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0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driver’s rear-view…..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06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10102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800" dirty="0" smtClean="0">
                <a:solidFill>
                  <a:srgbClr val="FFFF00"/>
                </a:solidFill>
              </a:rPr>
              <a:t>Seat Back Height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72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10102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9767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10102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86752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10102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900" y="1408113"/>
            <a:ext cx="6942138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Communication:   need -vs- funding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56060" y="2901483"/>
            <a:ext cx="7081067" cy="1132951"/>
            <a:chOff x="0" y="4917516"/>
            <a:chExt cx="9170895" cy="1510601"/>
          </a:xfrm>
        </p:grpSpPr>
        <p:sp>
          <p:nvSpPr>
            <p:cNvPr id="6" name="Rectangle 5"/>
            <p:cNvSpPr/>
            <p:nvPr/>
          </p:nvSpPr>
          <p:spPr>
            <a:xfrm>
              <a:off x="0" y="4957857"/>
              <a:ext cx="9144000" cy="13984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>
              <a:off x="0" y="4957857"/>
              <a:ext cx="6535270" cy="1398494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4750" y="5069541"/>
              <a:ext cx="151849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3750" b="1" dirty="0">
                  <a:solidFill>
                    <a:srgbClr val="7C96A3"/>
                  </a:solidFill>
                </a:rPr>
                <a:t>40%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84700" y="5042647"/>
              <a:ext cx="151849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3750" b="1" dirty="0">
                  <a:solidFill>
                    <a:srgbClr val="7C96A3"/>
                  </a:solidFill>
                </a:rPr>
                <a:t>40%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34083" y="5149717"/>
              <a:ext cx="112673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4500" b="1" dirty="0">
                  <a:solidFill>
                    <a:srgbClr val="7C96A3"/>
                  </a:solidFill>
                </a:rPr>
                <a:t>34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83069" y="4917516"/>
              <a:ext cx="132672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b="1" dirty="0">
                  <a:solidFill>
                    <a:srgbClr val="7C96A3"/>
                  </a:solidFill>
                </a:rPr>
                <a:t>NEARLY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44359" y="4921624"/>
              <a:ext cx="176713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/>
              <a:r>
                <a:rPr lang="en-US" sz="1350" b="1" dirty="0">
                  <a:solidFill>
                    <a:srgbClr val="7C96A3"/>
                  </a:solidFill>
                </a:rPr>
                <a:t>MORE THAN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8184" y="5771576"/>
              <a:ext cx="229507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en-US" sz="1200" b="1" dirty="0">
                  <a:solidFill>
                    <a:srgbClr val="7C96A3"/>
                  </a:solidFill>
                </a:rPr>
                <a:t>want GPS to track and monitor buses.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7818" y="5758129"/>
              <a:ext cx="2423590" cy="640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lnSpc>
                  <a:spcPct val="80000"/>
                </a:lnSpc>
              </a:pPr>
              <a:r>
                <a:rPr lang="en-US" sz="1050" b="1" dirty="0">
                  <a:solidFill>
                    <a:srgbClr val="7C96A3"/>
                  </a:solidFill>
                </a:rPr>
                <a:t>Believe their district needs an updated communication system.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58206" y="4975412"/>
              <a:ext cx="2012689" cy="1452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>
                <a:lnSpc>
                  <a:spcPct val="120000"/>
                </a:lnSpc>
              </a:pPr>
              <a:r>
                <a:rPr lang="en-US" sz="1350" b="1" dirty="0">
                  <a:solidFill>
                    <a:srgbClr val="7C96A3"/>
                  </a:solidFill>
                </a:rPr>
                <a:t>funding</a:t>
              </a:r>
            </a:p>
            <a:p>
              <a:pPr algn="r" defTabSz="342900">
                <a:lnSpc>
                  <a:spcPct val="120000"/>
                </a:lnSpc>
              </a:pPr>
              <a:r>
                <a:rPr lang="en-US" sz="1350" b="1" dirty="0">
                  <a:solidFill>
                    <a:srgbClr val="7C96A3"/>
                  </a:solidFill>
                </a:rPr>
                <a:t>plummeted below 2008 recession levels.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361763" y="4957857"/>
              <a:ext cx="0" cy="1398494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7" idx="3"/>
            </p:cNvCxnSpPr>
            <p:nvPr/>
          </p:nvCxnSpPr>
          <p:spPr>
            <a:xfrm>
              <a:off x="5840506" y="4962339"/>
              <a:ext cx="694764" cy="694765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809129" y="5654026"/>
              <a:ext cx="726141" cy="719880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People_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62" y="5136449"/>
              <a:ext cx="402943" cy="981963"/>
            </a:xfrm>
            <a:prstGeom prst="rect">
              <a:avLst/>
            </a:prstGeom>
          </p:spPr>
        </p:pic>
        <p:pic>
          <p:nvPicPr>
            <p:cNvPr id="20" name="Picture 19" descr="People_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23" y="5140931"/>
              <a:ext cx="402943" cy="98196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5870619" y="2985247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1350" b="1" dirty="0">
                <a:solidFill>
                  <a:srgbClr val="7C96A3"/>
                </a:solidFill>
              </a:rPr>
              <a:t>In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73534" y="3603143"/>
            <a:ext cx="60010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1350" b="1" dirty="0">
                <a:solidFill>
                  <a:srgbClr val="7C96A3"/>
                </a:solidFill>
              </a:rPr>
              <a:t>states</a:t>
            </a: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70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10102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10102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10102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70358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 smtClean="0"/>
              <a:t>Two 6</a:t>
            </a:r>
            <a:r>
              <a:rPr lang="en-US" altLang="en-US" sz="3400" baseline="30000" dirty="0" smtClean="0"/>
              <a:t>th</a:t>
            </a:r>
            <a:r>
              <a:rPr lang="en-US" altLang="en-US" sz="3400" dirty="0" smtClean="0"/>
              <a:t> graders, one 2</a:t>
            </a:r>
            <a:r>
              <a:rPr lang="en-US" altLang="en-US" sz="3400" baseline="30000" dirty="0" smtClean="0"/>
              <a:t>nd</a:t>
            </a:r>
            <a:r>
              <a:rPr lang="en-US" altLang="en-US" sz="3400" dirty="0" smtClean="0"/>
              <a:t> grade, and one kindergarten</a:t>
            </a:r>
          </a:p>
        </p:txBody>
      </p:sp>
    </p:spTree>
    <p:extLst>
      <p:ext uri="{BB962C8B-B14F-4D97-AF65-F5344CB8AC3E}">
        <p14:creationId xmlns:p14="http://schemas.microsoft.com/office/powerpoint/2010/main" val="21047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of overhead cameras that capture a view into the seating compartment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</a:t>
            </a:r>
            <a:r>
              <a:rPr lang="en-US" baseline="0" dirty="0" smtClean="0"/>
              <a:t> Cameras – </a:t>
            </a:r>
            <a:br>
              <a:rPr lang="en-US" baseline="0" dirty="0" smtClean="0"/>
            </a:br>
            <a:r>
              <a:rPr lang="en-US" dirty="0"/>
              <a:t>	</a:t>
            </a:r>
            <a:r>
              <a:rPr lang="en-US" baseline="0" dirty="0" smtClean="0"/>
              <a:t>Operational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Marking events</a:t>
            </a:r>
          </a:p>
          <a:p>
            <a:r>
              <a:rPr lang="en-US" dirty="0" smtClean="0"/>
              <a:t>Retrieving events</a:t>
            </a:r>
          </a:p>
          <a:p>
            <a:pPr lvl="1"/>
            <a:r>
              <a:rPr lang="en-US" dirty="0" smtClean="0"/>
              <a:t>Hard Drive</a:t>
            </a:r>
          </a:p>
          <a:p>
            <a:pPr lvl="1"/>
            <a:r>
              <a:rPr lang="en-US" dirty="0" smtClean="0"/>
              <a:t>Flash Drive</a:t>
            </a:r>
          </a:p>
          <a:p>
            <a:pPr lvl="1"/>
            <a:r>
              <a:rPr lang="en-US" dirty="0" smtClean="0"/>
              <a:t>Wireless Download</a:t>
            </a:r>
          </a:p>
          <a:p>
            <a:r>
              <a:rPr lang="en-US" dirty="0" smtClean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32747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Arm Violation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as evidence</a:t>
            </a:r>
          </a:p>
          <a:p>
            <a:r>
              <a:rPr lang="en-US" dirty="0" smtClean="0"/>
              <a:t>Used to issue civil fines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0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02" t="18826" r="21642" b="9687"/>
          <a:stretch/>
        </p:blipFill>
        <p:spPr>
          <a:xfrm>
            <a:off x="208547" y="818147"/>
            <a:ext cx="8815686" cy="58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82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42200" cy="871538"/>
          </a:xfrm>
        </p:spPr>
        <p:txBody>
          <a:bodyPr/>
          <a:lstStyle/>
          <a:p>
            <a:pPr eaLnBrk="1" hangingPunct="1"/>
            <a:r>
              <a:rPr lang="en-US" altLang="en-US" smtClean="0"/>
              <a:t>Award Specifics</a:t>
            </a:r>
          </a:p>
        </p:txBody>
      </p:sp>
      <p:pic>
        <p:nvPicPr>
          <p:cNvPr id="8195" name="Picture 4" descr="http://www.psdgraphics.com/wp-content/uploads/2015/11/school-b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01" y="5087938"/>
            <a:ext cx="985262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2579914" y="2933019"/>
            <a:ext cx="4800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vendor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2590800" y="4345442"/>
            <a:ext cx="5638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sharing terms ($300 fine)</a:t>
            </a:r>
          </a:p>
        </p:txBody>
      </p: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2590800" y="5359400"/>
            <a:ext cx="510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fleet install (300+ buses)</a:t>
            </a:r>
          </a:p>
        </p:txBody>
      </p:sp>
      <p:pic>
        <p:nvPicPr>
          <p:cNvPr id="8199" name="Picture 2" descr="http://corrupteddevelopment.com/wp-content/uploads/2012/07/vector-pencil-ic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01" y="400118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M:\Graphic Design\Logos\ATS Logos\ATS\Primary\ATS-Logo-210x21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07" y="2647421"/>
            <a:ext cx="1339850" cy="95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s://pbs.twimg.com/profile_images/509040031449612288/x_AAzf-J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9914" cy="257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1256152"/>
            <a:ext cx="349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Kris </a:t>
            </a:r>
            <a:r>
              <a:rPr lang="en-US" dirty="0" err="1"/>
              <a:t>Hafezizadeh</a:t>
            </a:r>
            <a:endParaRPr lang="en-US" dirty="0"/>
          </a:p>
          <a:p>
            <a:r>
              <a:rPr lang="en-US" dirty="0"/>
              <a:t>Austin Independent School District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86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42200" cy="871538"/>
          </a:xfrm>
        </p:spPr>
        <p:txBody>
          <a:bodyPr/>
          <a:lstStyle/>
          <a:p>
            <a:pPr eaLnBrk="1" hangingPunct="1"/>
            <a:r>
              <a:rPr lang="en-US" altLang="en-US" smtClean="0"/>
              <a:t>Program Details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52400" y="1668463"/>
            <a:ext cx="2595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Date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7, 2016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275013" y="1668463"/>
            <a:ext cx="25939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 Period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6324600" y="1668463"/>
            <a:ext cx="2595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8, 2016</a:t>
            </a:r>
          </a:p>
        </p:txBody>
      </p:sp>
      <p:pic>
        <p:nvPicPr>
          <p:cNvPr id="10246" name="Picture 4" descr="https://scontent-lax3-1.xx.fbcdn.net/v/t1.0-9/12654223_1107167232668110_2547662927901316865_n.jpg?oh=19efc696f7b6630f049c23240dd59d56&amp;oe=57C8CAA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2474913"/>
            <a:ext cx="26543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38113" y="5581650"/>
            <a:ext cx="2624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Conference</a:t>
            </a:r>
          </a:p>
        </p:txBody>
      </p:sp>
      <p:pic>
        <p:nvPicPr>
          <p:cNvPr id="10248" name="Picture 8" descr="https://scontent-lax3-1.xx.fbcdn.net/v/t1.0-9/12105810_1040974655954035_2185416805370290929_n.jpg?oh=0f6aabe1ebfcd54ec92e9887436d413a&amp;oe=57C96E1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725" y="2474913"/>
            <a:ext cx="26225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3236913" y="5581650"/>
            <a:ext cx="2624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Cameras Live</a:t>
            </a:r>
          </a:p>
        </p:txBody>
      </p:sp>
      <p:sp>
        <p:nvSpPr>
          <p:cNvPr id="10250" name="TextBox 15"/>
          <p:cNvSpPr txBox="1">
            <a:spLocks noChangeArrowheads="1"/>
          </p:cNvSpPr>
          <p:nvPr/>
        </p:nvSpPr>
        <p:spPr bwMode="auto">
          <a:xfrm>
            <a:off x="6324600" y="5627688"/>
            <a:ext cx="262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Violations Mailed</a:t>
            </a:r>
          </a:p>
        </p:txBody>
      </p:sp>
      <p:pic>
        <p:nvPicPr>
          <p:cNvPr id="10251" name="Picture 16" descr="C:\Users\neil.jeckering\Desktop\Austin ISD FN v1 0_Page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388" y="2438400"/>
            <a:ext cx="2428875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52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42200" cy="871538"/>
          </a:xfrm>
        </p:spPr>
        <p:txBody>
          <a:bodyPr/>
          <a:lstStyle/>
          <a:p>
            <a:pPr eaLnBrk="1" hangingPunct="1"/>
            <a:r>
              <a:rPr lang="en-US" altLang="en-US" smtClean="0"/>
              <a:t>Program Results: Total Recorded Citations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93788"/>
            <a:ext cx="7391400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04800" y="5853113"/>
            <a:ext cx="739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7,000+ Citations: January – May 2016</a:t>
            </a:r>
          </a:p>
        </p:txBody>
      </p:sp>
    </p:spTree>
    <p:extLst>
      <p:ext uri="{BB962C8B-B14F-4D97-AF65-F5344CB8AC3E}">
        <p14:creationId xmlns:p14="http://schemas.microsoft.com/office/powerpoint/2010/main" val="1337124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funding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856060" y="2544365"/>
            <a:ext cx="7429499" cy="2656286"/>
          </a:xfrm>
        </p:spPr>
        <p:txBody>
          <a:bodyPr/>
          <a:lstStyle/>
          <a:p>
            <a:r>
              <a:rPr lang="en-US" dirty="0" smtClean="0"/>
              <a:t>In order to get started, check with “safety and security” monies.</a:t>
            </a:r>
          </a:p>
          <a:p>
            <a:endParaRPr lang="en-US" dirty="0" smtClean="0"/>
          </a:p>
          <a:p>
            <a:r>
              <a:rPr lang="en-US" dirty="0" smtClean="0"/>
              <a:t>Some states offer funding after the first year…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73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Austin Independent School District (TX)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http://www.kvue.com/news/over-1000-school-bus-violations-issued-in-austin/54558547</a:t>
            </a:r>
            <a:endParaRPr lang="en-US" dirty="0"/>
          </a:p>
          <a:p>
            <a:r>
              <a:rPr lang="en-US" dirty="0" smtClean="0"/>
              <a:t>Alabama new law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abc3340.com/news/local/new-law-allows-alabama-school-districts-to-install-stop-sign-cameras-on-school-busses</a:t>
            </a:r>
            <a:endParaRPr lang="en-US" dirty="0" smtClean="0"/>
          </a:p>
          <a:p>
            <a:r>
              <a:rPr lang="en-US" dirty="0"/>
              <a:t>Douglas County, GA – ATS/ Automated Enforcement</a:t>
            </a:r>
          </a:p>
          <a:p>
            <a:pPr lvl="1"/>
            <a:r>
              <a:rPr lang="en-US" dirty="0">
                <a:hlinkClick r:id="rId4"/>
              </a:rPr>
              <a:t>https://www.youtube.com/watch?v=hs4GxKwKXos</a:t>
            </a:r>
            <a:endParaRPr lang="en-US" dirty="0"/>
          </a:p>
          <a:p>
            <a:r>
              <a:rPr lang="en-US" dirty="0"/>
              <a:t>Indiana – A prosecutor’s Skepticism</a:t>
            </a:r>
          </a:p>
          <a:p>
            <a:pPr lvl="1"/>
            <a:r>
              <a:rPr lang="en-US" dirty="0">
                <a:hlinkClick r:id="rId5"/>
              </a:rPr>
              <a:t>https://www.youtube.com/watch?v=l8rMfrCSww4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engine diagnostic information while the bus is on the road.</a:t>
            </a:r>
          </a:p>
          <a:p>
            <a:r>
              <a:rPr lang="en-US" dirty="0" smtClean="0"/>
              <a:t>Identify potential problems before they turn into real problems</a:t>
            </a:r>
          </a:p>
          <a:p>
            <a:r>
              <a:rPr lang="en-US" dirty="0" smtClean="0"/>
              <a:t>Similar to the way real-time GPS locations are transmitted to the operations center</a:t>
            </a:r>
          </a:p>
          <a:p>
            <a:r>
              <a:rPr lang="en-US" dirty="0" smtClean="0"/>
              <a:t>OEM </a:t>
            </a:r>
            <a:r>
              <a:rPr lang="en-US" dirty="0" err="1" smtClean="0"/>
              <a:t>involvent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000"/>
            <a:ext cx="7886700" cy="1325563"/>
          </a:xfrm>
        </p:spPr>
        <p:txBody>
          <a:bodyPr/>
          <a:lstStyle/>
          <a:p>
            <a:r>
              <a:rPr lang="en-US" dirty="0" smtClean="0"/>
              <a:t>Routing and School Bus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</a:p>
          <a:p>
            <a:r>
              <a:rPr lang="en-US" dirty="0" smtClean="0"/>
              <a:t>Passive GPS  </a:t>
            </a:r>
          </a:p>
          <a:p>
            <a:r>
              <a:rPr lang="en-US" dirty="0" smtClean="0"/>
              <a:t>Active GPS</a:t>
            </a:r>
          </a:p>
          <a:p>
            <a:r>
              <a:rPr lang="en-US" dirty="0" smtClean="0"/>
              <a:t>Actual vs. Planned </a:t>
            </a:r>
          </a:p>
          <a:p>
            <a:r>
              <a:rPr lang="en-US" dirty="0" smtClean="0"/>
              <a:t>Benefits </a:t>
            </a:r>
          </a:p>
          <a:p>
            <a:pPr lvl="1"/>
            <a:r>
              <a:rPr lang="en-US" dirty="0" smtClean="0"/>
              <a:t>Auditing drivers/routes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Responding to parents/Defending the Driver</a:t>
            </a:r>
          </a:p>
        </p:txBody>
      </p:sp>
    </p:spTree>
    <p:extLst>
      <p:ext uri="{BB962C8B-B14F-4D97-AF65-F5344CB8AC3E}">
        <p14:creationId xmlns:p14="http://schemas.microsoft.com/office/powerpoint/2010/main" val="8015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RFID Cards</a:t>
            </a:r>
          </a:p>
          <a:p>
            <a:r>
              <a:rPr lang="en-US" dirty="0" smtClean="0"/>
              <a:t>Finger print scanners</a:t>
            </a:r>
          </a:p>
          <a:p>
            <a:r>
              <a:rPr lang="en-US" dirty="0" smtClean="0"/>
              <a:t>Retina / Iris scanning</a:t>
            </a:r>
          </a:p>
          <a:p>
            <a:endParaRPr lang="en-US" dirty="0"/>
          </a:p>
          <a:p>
            <a:r>
              <a:rPr lang="en-US" dirty="0" smtClean="0"/>
              <a:t>Public debate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systems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types of systems:</a:t>
            </a:r>
          </a:p>
          <a:p>
            <a:pPr lvl="1"/>
            <a:r>
              <a:rPr lang="en-US" dirty="0" smtClean="0"/>
              <a:t>Analog</a:t>
            </a:r>
          </a:p>
          <a:p>
            <a:pPr lvl="1"/>
            <a:r>
              <a:rPr lang="en-US" dirty="0" smtClean="0"/>
              <a:t>Digital</a:t>
            </a:r>
          </a:p>
          <a:p>
            <a:pPr lvl="2"/>
            <a:r>
              <a:rPr lang="en-US" dirty="0" smtClean="0"/>
              <a:t>LTE</a:t>
            </a:r>
          </a:p>
          <a:p>
            <a:pPr lvl="2"/>
            <a:r>
              <a:rPr lang="en-US" dirty="0" smtClean="0"/>
              <a:t>IDEN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10" t="42035" r="84463" b="25421"/>
          <a:stretch/>
        </p:blipFill>
        <p:spPr>
          <a:xfrm>
            <a:off x="5508523" y="2077084"/>
            <a:ext cx="2064774" cy="27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544365"/>
            <a:ext cx="2993270" cy="2656286"/>
          </a:xfrm>
        </p:spPr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Direct communication</a:t>
            </a:r>
          </a:p>
          <a:p>
            <a:pPr lvl="1"/>
            <a:r>
              <a:rPr lang="en-US" dirty="0" smtClean="0"/>
              <a:t>Mostly “private”</a:t>
            </a:r>
          </a:p>
          <a:p>
            <a:pPr lvl="1"/>
            <a:r>
              <a:rPr lang="en-US" dirty="0" smtClean="0"/>
              <a:t>Portable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4229" y="2540681"/>
            <a:ext cx="2993270" cy="26562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</a:rPr>
              <a:t>Disadvantages:</a:t>
            </a:r>
          </a:p>
          <a:p>
            <a:pPr lvl="1"/>
            <a:r>
              <a:rPr lang="en-US" sz="1500" dirty="0">
                <a:solidFill>
                  <a:prstClr val="white"/>
                </a:solidFill>
              </a:rPr>
              <a:t>Must be turned-on</a:t>
            </a:r>
          </a:p>
          <a:p>
            <a:pPr lvl="1"/>
            <a:r>
              <a:rPr lang="en-US" sz="1500" dirty="0">
                <a:solidFill>
                  <a:prstClr val="white"/>
                </a:solidFill>
              </a:rPr>
              <a:t>Easily misplaced</a:t>
            </a:r>
          </a:p>
          <a:p>
            <a:pPr lvl="1"/>
            <a:r>
              <a:rPr lang="en-US" sz="1500" dirty="0">
                <a:solidFill>
                  <a:prstClr val="white"/>
                </a:solidFill>
              </a:rPr>
              <a:t>Limited to one individual</a:t>
            </a:r>
          </a:p>
          <a:p>
            <a:pPr lvl="1"/>
            <a:endParaRPr lang="en-US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8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544365"/>
            <a:ext cx="3443096" cy="2656286"/>
          </a:xfrm>
        </p:spPr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Mass communication</a:t>
            </a:r>
          </a:p>
          <a:p>
            <a:pPr lvl="1"/>
            <a:r>
              <a:rPr lang="en-US" dirty="0" smtClean="0"/>
              <a:t>Great for “group” communication</a:t>
            </a:r>
          </a:p>
          <a:p>
            <a:pPr lvl="1"/>
            <a:r>
              <a:rPr lang="en-US" dirty="0" smtClean="0"/>
              <a:t>Most of time, mounted…</a:t>
            </a:r>
          </a:p>
          <a:p>
            <a:pPr lvl="1"/>
            <a:r>
              <a:rPr lang="en-US" dirty="0" smtClean="0"/>
              <a:t>However, some may be portable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4229" y="2540681"/>
            <a:ext cx="3395152" cy="26562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</a:rPr>
              <a:t>Disadvantages:</a:t>
            </a:r>
          </a:p>
          <a:p>
            <a:pPr lvl="1"/>
            <a:r>
              <a:rPr lang="en-US" sz="1500" dirty="0">
                <a:solidFill>
                  <a:prstClr val="white"/>
                </a:solidFill>
              </a:rPr>
              <a:t>Generally, no “private” feature</a:t>
            </a:r>
          </a:p>
          <a:p>
            <a:pPr lvl="1"/>
            <a:r>
              <a:rPr lang="en-US" sz="1500" dirty="0">
                <a:solidFill>
                  <a:prstClr val="white"/>
                </a:solidFill>
              </a:rPr>
              <a:t>Most of time, mounted – no direct-connect with bus driver</a:t>
            </a:r>
          </a:p>
          <a:p>
            <a:pPr lvl="1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49775" y="1707394"/>
            <a:ext cx="4493918" cy="4477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prstClr val="white"/>
                </a:solidFill>
              </a:rPr>
              <a:t>Those that use a common tower/repeater</a:t>
            </a:r>
          </a:p>
        </p:txBody>
      </p:sp>
    </p:spTree>
    <p:extLst>
      <p:ext uri="{BB962C8B-B14F-4D97-AF65-F5344CB8AC3E}">
        <p14:creationId xmlns:p14="http://schemas.microsoft.com/office/powerpoint/2010/main" val="346453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544365"/>
            <a:ext cx="3443096" cy="2656286"/>
          </a:xfrm>
        </p:spPr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Mass and group communication</a:t>
            </a:r>
          </a:p>
          <a:p>
            <a:pPr lvl="1"/>
            <a:r>
              <a:rPr lang="en-US" dirty="0" smtClean="0"/>
              <a:t>Most of time, mounted; however, may be portable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4229" y="2540681"/>
            <a:ext cx="3395152" cy="265628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prstClr val="white"/>
                </a:solidFill>
              </a:rPr>
              <a:t>Disadvantages:</a:t>
            </a:r>
          </a:p>
          <a:p>
            <a:pPr lvl="1"/>
            <a:r>
              <a:rPr lang="en-US" sz="1500" dirty="0">
                <a:solidFill>
                  <a:prstClr val="white"/>
                </a:solidFill>
              </a:rPr>
              <a:t>Not many…</a:t>
            </a:r>
          </a:p>
          <a:p>
            <a:pPr lvl="1"/>
            <a:r>
              <a:rPr lang="en-US" sz="1500" dirty="0">
                <a:solidFill>
                  <a:prstClr val="white"/>
                </a:solidFill>
              </a:rPr>
              <a:t>Just need money to pay</a:t>
            </a:r>
          </a:p>
          <a:p>
            <a:pPr lvl="1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49775" y="1707394"/>
            <a:ext cx="4493918" cy="4477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prstClr val="white"/>
                </a:solidFill>
              </a:rPr>
              <a:t>Those that are self-sustained systems</a:t>
            </a:r>
          </a:p>
        </p:txBody>
      </p:sp>
    </p:spTree>
    <p:extLst>
      <p:ext uri="{BB962C8B-B14F-4D97-AF65-F5344CB8AC3E}">
        <p14:creationId xmlns:p14="http://schemas.microsoft.com/office/powerpoint/2010/main" val="88629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2544365"/>
            <a:ext cx="6909617" cy="3133655"/>
          </a:xfrm>
        </p:spPr>
        <p:txBody>
          <a:bodyPr>
            <a:normAutofit/>
          </a:bodyPr>
          <a:lstStyle/>
          <a:p>
            <a:r>
              <a:rPr lang="en-US" dirty="0"/>
              <a:t>Secure communications </a:t>
            </a:r>
          </a:p>
          <a:p>
            <a:r>
              <a:rPr lang="en-US" dirty="0"/>
              <a:t>Reliable even if cell tower goes down</a:t>
            </a:r>
          </a:p>
          <a:p>
            <a:r>
              <a:rPr lang="en-US" dirty="0"/>
              <a:t>Instant alerts from Public Safety</a:t>
            </a:r>
          </a:p>
          <a:p>
            <a:r>
              <a:rPr lang="en-US" dirty="0"/>
              <a:t>Faster response in an emergency</a:t>
            </a:r>
          </a:p>
          <a:p>
            <a:r>
              <a:rPr lang="en-US" dirty="0"/>
              <a:t>Accessories </a:t>
            </a:r>
            <a:r>
              <a:rPr lang="en-US" dirty="0" smtClean="0"/>
              <a:t>that allow for </a:t>
            </a:r>
            <a:r>
              <a:rPr lang="en-US" dirty="0"/>
              <a:t>hands-free communication</a:t>
            </a:r>
          </a:p>
          <a:p>
            <a:r>
              <a:rPr lang="en-US" dirty="0"/>
              <a:t>Push-to-Talk Capability</a:t>
            </a:r>
          </a:p>
          <a:p>
            <a:r>
              <a:rPr lang="en-US" dirty="0" smtClean="0"/>
              <a:t>No </a:t>
            </a:r>
            <a:r>
              <a:rPr lang="en-US" dirty="0"/>
              <a:t>recurring fees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49775" y="1707394"/>
            <a:ext cx="4493918" cy="4477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prstClr val="white"/>
                </a:solidFill>
              </a:rPr>
              <a:t>Key Benefits to Self-Sustaining Systems </a:t>
            </a:r>
          </a:p>
        </p:txBody>
      </p:sp>
    </p:spTree>
    <p:extLst>
      <p:ext uri="{BB962C8B-B14F-4D97-AF65-F5344CB8AC3E}">
        <p14:creationId xmlns:p14="http://schemas.microsoft.com/office/powerpoint/2010/main" val="22893038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625</Words>
  <Application>Microsoft Office PowerPoint</Application>
  <PresentationFormat>On-screen Show (4:3)</PresentationFormat>
  <Paragraphs>169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Trebuchet MS</vt:lpstr>
      <vt:lpstr>Tw Cen MT</vt:lpstr>
      <vt:lpstr>Office Theme</vt:lpstr>
      <vt:lpstr>1_Office Theme</vt:lpstr>
      <vt:lpstr>Circuit</vt:lpstr>
      <vt:lpstr>Technology Equipment</vt:lpstr>
      <vt:lpstr>Telecommunications for the School Bus</vt:lpstr>
      <vt:lpstr>Communication:   need -vs- funding</vt:lpstr>
      <vt:lpstr>Communication funding</vt:lpstr>
      <vt:lpstr>Types of systems </vt:lpstr>
      <vt:lpstr>Cellular phones</vt:lpstr>
      <vt:lpstr>Radios</vt:lpstr>
      <vt:lpstr>Radios</vt:lpstr>
      <vt:lpstr>Radios</vt:lpstr>
      <vt:lpstr>Radios</vt:lpstr>
      <vt:lpstr>PowerPoint Presentation</vt:lpstr>
      <vt:lpstr>PowerPoint Presentation</vt:lpstr>
      <vt:lpstr>PowerPoint Presentation</vt:lpstr>
      <vt:lpstr>Exterior Sensors</vt:lpstr>
      <vt:lpstr>Wifi on School Buses</vt:lpstr>
      <vt:lpstr>Cameras</vt:lpstr>
      <vt:lpstr>Cameras</vt:lpstr>
      <vt:lpstr>PowerPoint Presentation</vt:lpstr>
      <vt:lpstr>Cameras Inside the Bus</vt:lpstr>
      <vt:lpstr>Camera Placement</vt:lpstr>
      <vt:lpstr>Camcorders…Single VIew</vt:lpstr>
      <vt:lpstr>Two Digital Cameras –                                  Front and Rear</vt:lpstr>
      <vt:lpstr>Then….One in the back looking front and one mid-ship </vt:lpstr>
      <vt:lpstr>4/8 Interior Cameras – opportunities for additional views</vt:lpstr>
      <vt:lpstr>Let’s look at the driver’s rear-view…..</vt:lpstr>
      <vt:lpstr>Seat Back Height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6th graders, one 2nd grade, and one kindergarten</vt:lpstr>
      <vt:lpstr>Video of overhead cameras that capture a view into the seating compartment</vt:lpstr>
      <vt:lpstr>Interior Cameras –   Operational Issues</vt:lpstr>
      <vt:lpstr>Stop Arm Violation Cameras</vt:lpstr>
      <vt:lpstr>PowerPoint Presentation</vt:lpstr>
      <vt:lpstr>Award Specifics</vt:lpstr>
      <vt:lpstr>Program Details</vt:lpstr>
      <vt:lpstr>Program Results: Total Recorded Citations</vt:lpstr>
      <vt:lpstr>PowerPoint Presentation</vt:lpstr>
      <vt:lpstr>Telematics </vt:lpstr>
      <vt:lpstr>Routing and School Bus Tracking</vt:lpstr>
      <vt:lpstr>Student Tracking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Graham</dc:creator>
  <cp:lastModifiedBy>Derek Graham</cp:lastModifiedBy>
  <cp:revision>31</cp:revision>
  <dcterms:created xsi:type="dcterms:W3CDTF">2016-07-07T17:06:13Z</dcterms:created>
  <dcterms:modified xsi:type="dcterms:W3CDTF">2016-07-14T18:44:29Z</dcterms:modified>
</cp:coreProperties>
</file>