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26"/>
  </p:notesMasterIdLst>
  <p:handoutMasterIdLst>
    <p:handoutMasterId r:id="rId27"/>
  </p:handoutMasterIdLst>
  <p:sldIdLst>
    <p:sldId id="256" r:id="rId2"/>
    <p:sldId id="258" r:id="rId3"/>
    <p:sldId id="261" r:id="rId4"/>
    <p:sldId id="260" r:id="rId5"/>
    <p:sldId id="320" r:id="rId6"/>
    <p:sldId id="262" r:id="rId7"/>
    <p:sldId id="263" r:id="rId8"/>
    <p:sldId id="267" r:id="rId9"/>
    <p:sldId id="314" r:id="rId10"/>
    <p:sldId id="315" r:id="rId11"/>
    <p:sldId id="316" r:id="rId12"/>
    <p:sldId id="317" r:id="rId13"/>
    <p:sldId id="318" r:id="rId14"/>
    <p:sldId id="319" r:id="rId15"/>
    <p:sldId id="272" r:id="rId16"/>
    <p:sldId id="307" r:id="rId17"/>
    <p:sldId id="278" r:id="rId18"/>
    <p:sldId id="279" r:id="rId19"/>
    <p:sldId id="311" r:id="rId20"/>
    <p:sldId id="313" r:id="rId21"/>
    <p:sldId id="281" r:id="rId22"/>
    <p:sldId id="312" r:id="rId23"/>
    <p:sldId id="302" r:id="rId24"/>
    <p:sldId id="284" r:id="rId25"/>
  </p:sldIdLst>
  <p:sldSz cx="9144000" cy="6858000" type="screen4x3"/>
  <p:notesSz cx="7315200" cy="9601200"/>
  <p:custDataLst>
    <p:tags r:id="rId28"/>
  </p:custDataLst>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081" autoAdjust="0"/>
  </p:normalViewPr>
  <p:slideViewPr>
    <p:cSldViewPr>
      <p:cViewPr varScale="1">
        <p:scale>
          <a:sx n="51" d="100"/>
          <a:sy n="51" d="100"/>
        </p:scale>
        <p:origin x="195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75107"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75108"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75109"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C0A3DF64-E70A-4D1A-9BE9-2A1AF048D07B}" type="slidenum">
              <a:rPr lang="en-US"/>
              <a:pPr>
                <a:defRPr/>
              </a:pPr>
              <a:t>‹#›</a:t>
            </a:fld>
            <a:endParaRPr lang="en-US" dirty="0"/>
          </a:p>
        </p:txBody>
      </p:sp>
    </p:spTree>
    <p:extLst>
      <p:ext uri="{BB962C8B-B14F-4D97-AF65-F5344CB8AC3E}">
        <p14:creationId xmlns:p14="http://schemas.microsoft.com/office/powerpoint/2010/main" val="3083003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1" hangingPunct="1">
              <a:defRPr sz="1300">
                <a:latin typeface="Arial" charset="0"/>
              </a:defRPr>
            </a:lvl1pPr>
          </a:lstStyle>
          <a:p>
            <a:pPr>
              <a:defRPr/>
            </a:pPr>
            <a:endParaRPr lang="en-US" dirty="0"/>
          </a:p>
        </p:txBody>
      </p:sp>
      <p:sp>
        <p:nvSpPr>
          <p:cNvPr id="138243"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1" hangingPunct="1">
              <a:defRPr sz="1300">
                <a:latin typeface="Arial"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13824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8246"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1" hangingPunct="1">
              <a:defRPr sz="1300">
                <a:latin typeface="Arial" charset="0"/>
              </a:defRPr>
            </a:lvl1pPr>
          </a:lstStyle>
          <a:p>
            <a:pPr>
              <a:defRPr/>
            </a:pPr>
            <a:endParaRPr lang="en-US" dirty="0"/>
          </a:p>
        </p:txBody>
      </p:sp>
      <p:sp>
        <p:nvSpPr>
          <p:cNvPr id="138247"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1" hangingPunct="1">
              <a:defRPr sz="1300">
                <a:latin typeface="Arial" charset="0"/>
              </a:defRPr>
            </a:lvl1pPr>
          </a:lstStyle>
          <a:p>
            <a:pPr>
              <a:defRPr/>
            </a:pPr>
            <a:fld id="{ED2F29D8-0475-498A-9B52-AFFC2EFCF8BF}" type="slidenum">
              <a:rPr lang="en-US"/>
              <a:pPr>
                <a:defRPr/>
              </a:pPr>
              <a:t>‹#›</a:t>
            </a:fld>
            <a:endParaRPr lang="en-US" dirty="0"/>
          </a:p>
        </p:txBody>
      </p:sp>
    </p:spTree>
    <p:extLst>
      <p:ext uri="{BB962C8B-B14F-4D97-AF65-F5344CB8AC3E}">
        <p14:creationId xmlns:p14="http://schemas.microsoft.com/office/powerpoint/2010/main" val="11043531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2F29D8-0475-498A-9B52-AFFC2EFCF8BF}" type="slidenum">
              <a:rPr lang="en-US" smtClean="0"/>
              <a:pPr>
                <a:defRPr/>
              </a:pPr>
              <a:t>3</a:t>
            </a:fld>
            <a:endParaRPr lang="en-US" dirty="0"/>
          </a:p>
        </p:txBody>
      </p:sp>
    </p:spTree>
    <p:extLst>
      <p:ext uri="{BB962C8B-B14F-4D97-AF65-F5344CB8AC3E}">
        <p14:creationId xmlns:p14="http://schemas.microsoft.com/office/powerpoint/2010/main" val="40841587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117E2289-959D-4416-95D2-CDA99A713521}" type="slidenum">
              <a:rPr lang="en-US" smtClean="0"/>
              <a:pPr/>
              <a:t>17</a:t>
            </a:fld>
            <a:endParaRPr lang="en-US" dirty="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207455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FD78F9D-87A6-4837-B42B-78DF185AFB53}" type="slidenum">
              <a:rPr lang="en-US" smtClean="0"/>
              <a:pPr/>
              <a:t>18</a:t>
            </a:fld>
            <a:endParaRPr lang="en-US" dirty="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dirty="0" smtClean="0"/>
              <a:t>Can be a formal survey, or questions asked during the IEP meeting and documented in the IEP.</a:t>
            </a:r>
          </a:p>
          <a:p>
            <a:pPr eaLnBrk="1" hangingPunct="1"/>
            <a:endParaRPr lang="en-US" dirty="0" smtClean="0"/>
          </a:p>
          <a:p>
            <a:pPr eaLnBrk="1" hangingPunct="1"/>
            <a:r>
              <a:rPr lang="en-US" dirty="0" smtClean="0"/>
              <a:t>Many surveys exist, but these are the basic questions that will give insight into student’s needs in the community.</a:t>
            </a:r>
          </a:p>
        </p:txBody>
      </p:sp>
    </p:spTree>
    <p:extLst>
      <p:ext uri="{BB962C8B-B14F-4D97-AF65-F5344CB8AC3E}">
        <p14:creationId xmlns:p14="http://schemas.microsoft.com/office/powerpoint/2010/main" val="16486361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6398C442-D07E-4344-B7D3-7508BF5E7A8B}" type="slidenum">
              <a:rPr lang="en-US" smtClean="0"/>
              <a:pPr/>
              <a:t>21</a:t>
            </a:fld>
            <a:endParaRPr lang="en-US" dirty="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dirty="0" smtClean="0"/>
              <a:t>A.  Contact person should be accessible to any staff on CBI who must reach school immediately.  This person should also be given the student locator form so that any person on CBI can be contacted if necessary.  </a:t>
            </a:r>
          </a:p>
          <a:p>
            <a:pPr eaLnBrk="1" hangingPunct="1"/>
            <a:r>
              <a:rPr lang="en-US" dirty="0" smtClean="0"/>
              <a:t>B.  </a:t>
            </a:r>
            <a:r>
              <a:rPr lang="en-US" b="1" dirty="0" smtClean="0"/>
              <a:t>Handout – Student Locator form</a:t>
            </a:r>
            <a:endParaRPr lang="en-US" dirty="0" smtClean="0"/>
          </a:p>
          <a:p>
            <a:pPr eaLnBrk="1" hangingPunct="1"/>
            <a:r>
              <a:rPr lang="en-US" dirty="0" smtClean="0"/>
              <a:t>C.  Means of contact – how will the designated person be reached?</a:t>
            </a:r>
          </a:p>
          <a:p>
            <a:pPr eaLnBrk="1" hangingPunct="1"/>
            <a:r>
              <a:rPr lang="en-US" dirty="0" smtClean="0"/>
              <a:t>D.  Emergency transportation – if a student needs to return to school at a time other than his scheduled return, how will that happen?</a:t>
            </a:r>
          </a:p>
          <a:p>
            <a:pPr eaLnBrk="1" hangingPunct="1"/>
            <a:r>
              <a:rPr lang="en-US" dirty="0" smtClean="0"/>
              <a:t>E.  Items to carry – what should students carry?  Staff members?  Checklists as an instructional tool for students.</a:t>
            </a:r>
          </a:p>
          <a:p>
            <a:pPr eaLnBrk="1" hangingPunct="1"/>
            <a:r>
              <a:rPr lang="en-US" dirty="0" smtClean="0"/>
              <a:t>F.  Example of ID Badges with all emergency info printed on back</a:t>
            </a:r>
          </a:p>
          <a:p>
            <a:pPr eaLnBrk="1" hangingPunct="1"/>
            <a:endParaRPr lang="en-US" dirty="0" smtClean="0"/>
          </a:p>
        </p:txBody>
      </p:sp>
    </p:spTree>
    <p:extLst>
      <p:ext uri="{BB962C8B-B14F-4D97-AF65-F5344CB8AC3E}">
        <p14:creationId xmlns:p14="http://schemas.microsoft.com/office/powerpoint/2010/main" val="5836658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1BE47C40-9D18-4CCD-9EE7-A1DB7C16B3F1}" type="slidenum">
              <a:rPr lang="en-US" smtClean="0"/>
              <a:pPr/>
              <a:t>22</a:t>
            </a:fld>
            <a:endParaRPr lang="en-US" dirty="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lnSpc>
                <a:spcPct val="90000"/>
              </a:lnSpc>
            </a:pPr>
            <a:r>
              <a:rPr lang="en-US" sz="900" u="sng" dirty="0" smtClean="0"/>
              <a:t>Multi VE/HS</a:t>
            </a:r>
            <a:r>
              <a:rPr lang="en-US" sz="900" dirty="0" smtClean="0"/>
              <a:t> – </a:t>
            </a:r>
          </a:p>
          <a:p>
            <a:pPr eaLnBrk="1" hangingPunct="1">
              <a:lnSpc>
                <a:spcPct val="90000"/>
              </a:lnSpc>
            </a:pPr>
            <a:r>
              <a:rPr lang="en-US" sz="900" dirty="0" smtClean="0"/>
              <a:t>§	buses assigned to the schools in order to be cost effective in accommodating frequent trips and large numbers of students; funding for mileage is paid by transportation; documentation using their mileage log must be submitted and prior to end of the year deadline for reimbursement.  Some HS’s may also use VOTRAN when bus availability is limited &amp; to meet students’ need for travel training.  </a:t>
            </a:r>
          </a:p>
          <a:p>
            <a:pPr eaLnBrk="1" hangingPunct="1">
              <a:lnSpc>
                <a:spcPct val="90000"/>
              </a:lnSpc>
            </a:pPr>
            <a:r>
              <a:rPr lang="en-US" sz="900" dirty="0" smtClean="0"/>
              <a:t>§	  </a:t>
            </a:r>
          </a:p>
          <a:p>
            <a:pPr eaLnBrk="1" hangingPunct="1">
              <a:lnSpc>
                <a:spcPct val="90000"/>
              </a:lnSpc>
            </a:pPr>
            <a:r>
              <a:rPr lang="en-US" sz="900" u="sng" dirty="0" smtClean="0"/>
              <a:t>VE-Modified/HS</a:t>
            </a:r>
            <a:r>
              <a:rPr lang="en-US" sz="900" dirty="0" smtClean="0"/>
              <a:t> – </a:t>
            </a:r>
          </a:p>
          <a:p>
            <a:pPr eaLnBrk="1" hangingPunct="1">
              <a:lnSpc>
                <a:spcPct val="90000"/>
              </a:lnSpc>
            </a:pPr>
            <a:r>
              <a:rPr lang="en-US" sz="900" dirty="0" smtClean="0"/>
              <a:t>§	school activity vans &amp;/or buses are to be utilized; mileage for activity vans is paid by IDEA; documentation using the transportation mileage log must be submitted to Betsy D’Amico’s office prior to the end of the year deadline for reimbursement. </a:t>
            </a:r>
          </a:p>
          <a:p>
            <a:pPr eaLnBrk="1" hangingPunct="1">
              <a:lnSpc>
                <a:spcPct val="90000"/>
              </a:lnSpc>
            </a:pPr>
            <a:r>
              <a:rPr lang="en-US" sz="900" dirty="0" smtClean="0"/>
              <a:t>§	school activity buses are used occasionally if a driver has been trained; funding for mileage is paid by transportation; documentation using their mileage log must be submitted and prior to end of the year deadline for reimbursement.</a:t>
            </a:r>
          </a:p>
          <a:p>
            <a:pPr eaLnBrk="1" hangingPunct="1">
              <a:lnSpc>
                <a:spcPct val="90000"/>
              </a:lnSpc>
            </a:pPr>
            <a:r>
              <a:rPr lang="en-US" sz="900" dirty="0" smtClean="0"/>
              <a:t>§	Scheduling to ride bus with Multi VE students may be possible at some sites based upon schedule and locations.  </a:t>
            </a:r>
          </a:p>
          <a:p>
            <a:pPr eaLnBrk="1" hangingPunct="1">
              <a:lnSpc>
                <a:spcPct val="90000"/>
              </a:lnSpc>
            </a:pPr>
            <a:endParaRPr lang="en-US" sz="900" dirty="0" smtClean="0"/>
          </a:p>
          <a:p>
            <a:pPr eaLnBrk="1" hangingPunct="1">
              <a:lnSpc>
                <a:spcPct val="90000"/>
              </a:lnSpc>
            </a:pPr>
            <a:r>
              <a:rPr lang="en-US" sz="900" u="sng" dirty="0" smtClean="0"/>
              <a:t>SC-E/BD/HS</a:t>
            </a:r>
            <a:r>
              <a:rPr lang="en-US" sz="900" dirty="0" smtClean="0"/>
              <a:t> -   </a:t>
            </a:r>
          </a:p>
          <a:p>
            <a:pPr eaLnBrk="1" hangingPunct="1">
              <a:lnSpc>
                <a:spcPct val="90000"/>
              </a:lnSpc>
            </a:pPr>
            <a:r>
              <a:rPr lang="en-US" sz="900" dirty="0" smtClean="0"/>
              <a:t>§	school activity vans &amp;/or buses are to be utilized; mileage for activity vans is paid by IDEA; documentation using the transportation mileage log must be submitted to Betsy D’Amico’s office prior to the end of the year deadline for reimbursement. </a:t>
            </a:r>
          </a:p>
          <a:p>
            <a:pPr eaLnBrk="1" hangingPunct="1">
              <a:lnSpc>
                <a:spcPct val="90000"/>
              </a:lnSpc>
            </a:pPr>
            <a:r>
              <a:rPr lang="en-US" sz="900" dirty="0" smtClean="0"/>
              <a:t>§	school activity buses are used occasionally if a driver has been trained; funding for mileage is paid by transportation; documentation using their mileage log must be submitted and prior to end of the year deadline for reimbursement.</a:t>
            </a:r>
          </a:p>
          <a:p>
            <a:pPr eaLnBrk="1" hangingPunct="1">
              <a:lnSpc>
                <a:spcPct val="90000"/>
              </a:lnSpc>
            </a:pPr>
            <a:endParaRPr lang="en-US" sz="900" dirty="0" smtClean="0"/>
          </a:p>
          <a:p>
            <a:pPr eaLnBrk="1" hangingPunct="1">
              <a:lnSpc>
                <a:spcPct val="90000"/>
              </a:lnSpc>
            </a:pPr>
            <a:r>
              <a:rPr lang="en-US" sz="900" u="sng" dirty="0" smtClean="0"/>
              <a:t>*All Programs/MS </a:t>
            </a:r>
            <a:r>
              <a:rPr lang="en-US" sz="900" dirty="0" smtClean="0"/>
              <a:t>– </a:t>
            </a:r>
          </a:p>
          <a:p>
            <a:pPr eaLnBrk="1" hangingPunct="1">
              <a:lnSpc>
                <a:spcPct val="90000"/>
              </a:lnSpc>
            </a:pPr>
            <a:r>
              <a:rPr lang="en-US" sz="900" dirty="0" smtClean="0"/>
              <a:t>§	IDEA funds are used primarily for VOTRAN tokens; requests are submitted to Jennifer Kelly for calculation of allotment; Purchase Orders are submitted or some schools might use their purchasing cards (Betsy, is this still done??? Betsy’s office gives the school a string number to use, so schools use either their  purchasing cards or purchase orders processed within through their own school.</a:t>
            </a:r>
          </a:p>
          <a:p>
            <a:pPr eaLnBrk="1" hangingPunct="1">
              <a:lnSpc>
                <a:spcPct val="90000"/>
              </a:lnSpc>
            </a:pPr>
            <a:endParaRPr lang="en-US" sz="900" dirty="0" smtClean="0"/>
          </a:p>
        </p:txBody>
      </p:sp>
    </p:spTree>
    <p:extLst>
      <p:ext uri="{BB962C8B-B14F-4D97-AF65-F5344CB8AC3E}">
        <p14:creationId xmlns:p14="http://schemas.microsoft.com/office/powerpoint/2010/main" val="2171978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34A4014F-6C3B-4F63-A913-BAD07EF60AE6}" type="slidenum">
              <a:rPr lang="en-US" smtClean="0"/>
              <a:pPr/>
              <a:t>23</a:t>
            </a:fld>
            <a:endParaRPr lang="en-US" dirty="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074871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F2F3D9A7-0F5F-4340-8457-981A331BB711}" type="slidenum">
              <a:rPr lang="en-US" smtClean="0"/>
              <a:pPr/>
              <a:t>24</a:t>
            </a:fld>
            <a:endParaRPr lang="en-US" dirty="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502746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974CB70E-4C6C-4773-B65A-36D021FC3C30}" type="slidenum">
              <a:rPr lang="en-US" smtClean="0"/>
              <a:pPr/>
              <a:t>4</a:t>
            </a:fld>
            <a:endParaRPr lang="en-US" dirty="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dirty="0" smtClean="0"/>
              <a:t>Train Example:</a:t>
            </a:r>
          </a:p>
          <a:p>
            <a:pPr eaLnBrk="1" hangingPunct="1"/>
            <a:r>
              <a:rPr lang="en-US" dirty="0" smtClean="0"/>
              <a:t>Gen </a:t>
            </a:r>
            <a:r>
              <a:rPr lang="en-US" dirty="0" err="1" smtClean="0"/>
              <a:t>ed</a:t>
            </a:r>
            <a:r>
              <a:rPr lang="en-US" dirty="0" smtClean="0"/>
              <a:t> - learn discrete skills and then apply in real world (reading, telling time, map-reading, social skills)</a:t>
            </a:r>
          </a:p>
          <a:p>
            <a:pPr eaLnBrk="1" hangingPunct="1"/>
            <a:r>
              <a:rPr lang="en-US" dirty="0" smtClean="0"/>
              <a:t>Mild - learn discrete skills with role plays and some practice in real life</a:t>
            </a:r>
          </a:p>
          <a:p>
            <a:pPr eaLnBrk="1" hangingPunct="1"/>
            <a:r>
              <a:rPr lang="en-US" dirty="0" smtClean="0"/>
              <a:t>Multi VE - all skills taught in context of riding train, on the actual train route needed</a:t>
            </a:r>
          </a:p>
        </p:txBody>
      </p:sp>
    </p:spTree>
    <p:extLst>
      <p:ext uri="{BB962C8B-B14F-4D97-AF65-F5344CB8AC3E}">
        <p14:creationId xmlns:p14="http://schemas.microsoft.com/office/powerpoint/2010/main" val="3985984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C35FB79E-16B5-496C-945D-547F84A188A0}" type="slidenum">
              <a:rPr lang="en-US" smtClean="0"/>
              <a:pPr/>
              <a:t>5</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mtClean="0"/>
              <a:t>To better understand this concept, let’s use the example of riding a train:  </a:t>
            </a:r>
          </a:p>
          <a:p>
            <a:pPr eaLnBrk="1" hangingPunct="1"/>
            <a:endParaRPr lang="en-US" smtClean="0"/>
          </a:p>
          <a:p>
            <a:pPr eaLnBrk="1" hangingPunct="1"/>
            <a:r>
              <a:rPr lang="en-US" smtClean="0"/>
              <a:t>Although most of us in Florida do not ride trains regularly, it would still be possible for us to travel to a city with mass transit and be able to get around fairly well on the train system.  We can do this because we have learned the skills necessary to ride the train – things like reading, telling time, map-reading, and social skills.  We learned these throughout school and are able to use those skills in many different situations where we need them, even if we’ve never been in those situations before.  That’s the typical general education model – classroom-based instruction with very little (if any) instruction in the actual environments where the skills will be used.</a:t>
            </a:r>
          </a:p>
          <a:p>
            <a:pPr eaLnBrk="1" hangingPunct="1"/>
            <a:endParaRPr lang="en-US" smtClean="0"/>
          </a:p>
          <a:p>
            <a:pPr eaLnBrk="1" hangingPunct="1"/>
            <a:r>
              <a:rPr lang="en-US" smtClean="0"/>
              <a:t>If we look at students with mild cognitive disabilities, they would need to learn those same basic skills in the classroom, but they would need some role plays and simulations and then some practice in real life (perhaps 1-2 times per month).</a:t>
            </a:r>
          </a:p>
          <a:p>
            <a:pPr eaLnBrk="1" hangingPunct="1"/>
            <a:endParaRPr lang="en-US" smtClean="0"/>
          </a:p>
          <a:p>
            <a:pPr eaLnBrk="1" hangingPunct="1"/>
            <a:r>
              <a:rPr lang="en-US" smtClean="0"/>
              <a:t>Students with significant cognitive disabilities, however, would need all of the skills necessary to ride a train taught while actually riding train, on the actual train route needed.  Although some of the same skills used and taught in other settings would be used to ride the train, those skills would have to be specifically taught while catching and riding the train.</a:t>
            </a:r>
          </a:p>
          <a:p>
            <a:pPr eaLnBrk="1" hangingPunct="1"/>
            <a:endParaRPr lang="en-US" smtClean="0"/>
          </a:p>
        </p:txBody>
      </p:sp>
    </p:spTree>
    <p:extLst>
      <p:ext uri="{BB962C8B-B14F-4D97-AF65-F5344CB8AC3E}">
        <p14:creationId xmlns:p14="http://schemas.microsoft.com/office/powerpoint/2010/main" val="156032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C9304458-3076-403B-B311-EDFCCDC2C04A}" type="slidenum">
              <a:rPr lang="en-US" smtClean="0"/>
              <a:pPr/>
              <a:t>6</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smtClean="0"/>
              <a:t>There must be a balance between the 3 domains</a:t>
            </a:r>
          </a:p>
        </p:txBody>
      </p:sp>
    </p:spTree>
    <p:extLst>
      <p:ext uri="{BB962C8B-B14F-4D97-AF65-F5344CB8AC3E}">
        <p14:creationId xmlns:p14="http://schemas.microsoft.com/office/powerpoint/2010/main" val="2472222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88855F3C-1A79-40AE-9FB3-8C1E19A904E1}" type="slidenum">
              <a:rPr lang="en-US" smtClean="0"/>
              <a:pPr/>
              <a:t>8</a:t>
            </a:fld>
            <a:endParaRPr lang="en-US" dirty="0"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917921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56DB82CE-A2D7-46E2-80DE-1CEFDD2BF82B}" type="slidenum">
              <a:rPr lang="en-US" smtClean="0"/>
              <a:pPr/>
              <a:t>9</a:t>
            </a:fld>
            <a:endParaRPr lang="en-US" dirty="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dirty="0" smtClean="0"/>
              <a:t>Use photos to illustrate the environments involved in Stephen’s typical week</a:t>
            </a:r>
          </a:p>
        </p:txBody>
      </p:sp>
    </p:spTree>
    <p:extLst>
      <p:ext uri="{BB962C8B-B14F-4D97-AF65-F5344CB8AC3E}">
        <p14:creationId xmlns:p14="http://schemas.microsoft.com/office/powerpoint/2010/main" val="3730552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E96D895A-18C9-4662-97C5-79BE2983EE57}" type="slidenum">
              <a:rPr lang="en-US" smtClean="0"/>
              <a:pPr/>
              <a:t>11</a:t>
            </a:fld>
            <a:endParaRPr lang="en-US" dirty="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smtClean="0"/>
              <a:t>Use photos to illustrate the environments involved in Jason’s typical week</a:t>
            </a:r>
          </a:p>
          <a:p>
            <a:pPr eaLnBrk="1" hangingPunct="1"/>
            <a:endParaRPr lang="en-US" dirty="0" smtClean="0"/>
          </a:p>
        </p:txBody>
      </p:sp>
    </p:spTree>
    <p:extLst>
      <p:ext uri="{BB962C8B-B14F-4D97-AF65-F5344CB8AC3E}">
        <p14:creationId xmlns:p14="http://schemas.microsoft.com/office/powerpoint/2010/main" val="1685135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D523A56-20D1-4F67-9EB3-521D6796DAB5}" type="slidenum">
              <a:rPr lang="en-US" smtClean="0"/>
              <a:pPr/>
              <a:t>15</a:t>
            </a:fld>
            <a:endParaRPr lang="en-US" dirty="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4232834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30CECA40-C8BC-4EE4-B8CD-D9D4051F3764}" type="slidenum">
              <a:rPr lang="en-US" smtClean="0"/>
              <a:pPr/>
              <a:t>16</a:t>
            </a:fld>
            <a:endParaRPr lang="en-US" dirty="0"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smtClean="0"/>
              <a:t>Draw parallel with earlier train-riding example and how the amounts of CBI vary based on severity of disability</a:t>
            </a:r>
          </a:p>
        </p:txBody>
      </p:sp>
    </p:spTree>
    <p:extLst>
      <p:ext uri="{BB962C8B-B14F-4D97-AF65-F5344CB8AC3E}">
        <p14:creationId xmlns:p14="http://schemas.microsoft.com/office/powerpoint/2010/main" val="984582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dirty="0"/>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dirty="0"/>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dirty="0"/>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dirty="0"/>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dirty="0"/>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dirty="0"/>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dirty="0"/>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dirty="0"/>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dirty="0"/>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dirty="0"/>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dirty="0"/>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grpSp>
      <p:sp>
        <p:nvSpPr>
          <p:cNvPr id="107541" name="Rectangle 21"/>
          <p:cNvSpPr>
            <a:spLocks noGrp="1" noChangeArrowheads="1"/>
          </p:cNvSpPr>
          <p:nvPr>
            <p:ph type="ctrTitle" sz="quarter"/>
          </p:nvPr>
        </p:nvSpPr>
        <p:spPr>
          <a:xfrm>
            <a:off x="685800" y="1828800"/>
            <a:ext cx="7772400" cy="1736725"/>
          </a:xfrm>
        </p:spPr>
        <p:txBody>
          <a:bodyPr/>
          <a:lstStyle>
            <a:lvl1pPr>
              <a:defRPr sz="5400"/>
            </a:lvl1pPr>
          </a:lstStyle>
          <a:p>
            <a:r>
              <a:rPr lang="en-US"/>
              <a:t>Click to edit Master title style</a:t>
            </a:r>
          </a:p>
        </p:txBody>
      </p:sp>
      <p:sp>
        <p:nvSpPr>
          <p:cNvPr id="107542"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3" name="Rectangle 23"/>
          <p:cNvSpPr>
            <a:spLocks noGrp="1" noChangeArrowheads="1"/>
          </p:cNvSpPr>
          <p:nvPr>
            <p:ph type="dt" sz="quarter" idx="10"/>
          </p:nvPr>
        </p:nvSpPr>
        <p:spPr/>
        <p:txBody>
          <a:bodyPr/>
          <a:lstStyle>
            <a:lvl1pPr>
              <a:defRPr/>
            </a:lvl1pPr>
          </a:lstStyle>
          <a:p>
            <a:pPr>
              <a:defRPr/>
            </a:pPr>
            <a:endParaRPr lang="en-US" dirty="0"/>
          </a:p>
        </p:txBody>
      </p:sp>
      <p:sp>
        <p:nvSpPr>
          <p:cNvPr id="24" name="Rectangle 24"/>
          <p:cNvSpPr>
            <a:spLocks noGrp="1" noChangeArrowheads="1"/>
          </p:cNvSpPr>
          <p:nvPr>
            <p:ph type="ftr" sz="quarter" idx="11"/>
          </p:nvPr>
        </p:nvSpPr>
        <p:spPr/>
        <p:txBody>
          <a:bodyPr/>
          <a:lstStyle>
            <a:lvl1pPr>
              <a:defRPr/>
            </a:lvl1pPr>
          </a:lstStyle>
          <a:p>
            <a:pPr>
              <a:defRPr/>
            </a:pPr>
            <a:endParaRPr lang="en-US" dirty="0"/>
          </a:p>
        </p:txBody>
      </p:sp>
      <p:sp>
        <p:nvSpPr>
          <p:cNvPr id="25" name="Rectangle 25"/>
          <p:cNvSpPr>
            <a:spLocks noGrp="1" noChangeArrowheads="1"/>
          </p:cNvSpPr>
          <p:nvPr>
            <p:ph type="sldNum" sz="quarter" idx="12"/>
          </p:nvPr>
        </p:nvSpPr>
        <p:spPr/>
        <p:txBody>
          <a:bodyPr/>
          <a:lstStyle>
            <a:lvl1pPr>
              <a:defRPr/>
            </a:lvl1pPr>
          </a:lstStyle>
          <a:p>
            <a:pPr>
              <a:defRPr/>
            </a:pPr>
            <a:fld id="{5970E0E9-A9AB-49DF-AE41-F8107E8E8FC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dirty="0"/>
          </a:p>
        </p:txBody>
      </p:sp>
      <p:sp>
        <p:nvSpPr>
          <p:cNvPr id="5" name="Rectangle 2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5"/>
          <p:cNvSpPr>
            <a:spLocks noGrp="1" noChangeArrowheads="1"/>
          </p:cNvSpPr>
          <p:nvPr>
            <p:ph type="sldNum" sz="quarter" idx="12"/>
          </p:nvPr>
        </p:nvSpPr>
        <p:spPr>
          <a:ln/>
        </p:spPr>
        <p:txBody>
          <a:bodyPr/>
          <a:lstStyle>
            <a:lvl1pPr>
              <a:defRPr/>
            </a:lvl1pPr>
          </a:lstStyle>
          <a:p>
            <a:pPr>
              <a:defRPr/>
            </a:pPr>
            <a:fld id="{249001B3-439D-4FC2-93F2-BF52C22D93C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dirty="0"/>
          </a:p>
        </p:txBody>
      </p:sp>
      <p:sp>
        <p:nvSpPr>
          <p:cNvPr id="5" name="Rectangle 2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5"/>
          <p:cNvSpPr>
            <a:spLocks noGrp="1" noChangeArrowheads="1"/>
          </p:cNvSpPr>
          <p:nvPr>
            <p:ph type="sldNum" sz="quarter" idx="12"/>
          </p:nvPr>
        </p:nvSpPr>
        <p:spPr>
          <a:ln/>
        </p:spPr>
        <p:txBody>
          <a:bodyPr/>
          <a:lstStyle>
            <a:lvl1pPr>
              <a:defRPr/>
            </a:lvl1pPr>
          </a:lstStyle>
          <a:p>
            <a:pPr>
              <a:defRPr/>
            </a:pPr>
            <a:fld id="{20387EB9-5468-4428-A5A3-B0AD88B826E0}"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3"/>
          <p:cNvSpPr>
            <a:spLocks noGrp="1" noChangeArrowheads="1"/>
          </p:cNvSpPr>
          <p:nvPr>
            <p:ph type="dt" sz="half" idx="10"/>
          </p:nvPr>
        </p:nvSpPr>
        <p:spPr>
          <a:ln/>
        </p:spPr>
        <p:txBody>
          <a:bodyPr/>
          <a:lstStyle>
            <a:lvl1pPr>
              <a:defRPr/>
            </a:lvl1pPr>
          </a:lstStyle>
          <a:p>
            <a:pPr>
              <a:defRPr/>
            </a:pPr>
            <a:endParaRPr lang="en-US" dirty="0"/>
          </a:p>
        </p:txBody>
      </p:sp>
      <p:sp>
        <p:nvSpPr>
          <p:cNvPr id="4" name="Rectangle 24"/>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5"/>
          <p:cNvSpPr>
            <a:spLocks noGrp="1" noChangeArrowheads="1"/>
          </p:cNvSpPr>
          <p:nvPr>
            <p:ph type="sldNum" sz="quarter" idx="12"/>
          </p:nvPr>
        </p:nvSpPr>
        <p:spPr>
          <a:ln/>
        </p:spPr>
        <p:txBody>
          <a:bodyPr/>
          <a:lstStyle>
            <a:lvl1pPr>
              <a:defRPr/>
            </a:lvl1pPr>
          </a:lstStyle>
          <a:p>
            <a:pPr>
              <a:defRPr/>
            </a:pPr>
            <a:fld id="{1D989470-CA56-4986-ABF7-FA9DD7E5763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dirty="0"/>
          </a:p>
        </p:txBody>
      </p:sp>
      <p:sp>
        <p:nvSpPr>
          <p:cNvPr id="5" name="Rectangle 2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5"/>
          <p:cNvSpPr>
            <a:spLocks noGrp="1" noChangeArrowheads="1"/>
          </p:cNvSpPr>
          <p:nvPr>
            <p:ph type="sldNum" sz="quarter" idx="12"/>
          </p:nvPr>
        </p:nvSpPr>
        <p:spPr>
          <a:ln/>
        </p:spPr>
        <p:txBody>
          <a:bodyPr/>
          <a:lstStyle>
            <a:lvl1pPr>
              <a:defRPr/>
            </a:lvl1pPr>
          </a:lstStyle>
          <a:p>
            <a:pPr>
              <a:defRPr/>
            </a:pPr>
            <a:fld id="{9D252398-AC41-450F-8345-572E223C042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endParaRPr lang="en-US" dirty="0"/>
          </a:p>
        </p:txBody>
      </p:sp>
      <p:sp>
        <p:nvSpPr>
          <p:cNvPr id="5" name="Rectangle 2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5"/>
          <p:cNvSpPr>
            <a:spLocks noGrp="1" noChangeArrowheads="1"/>
          </p:cNvSpPr>
          <p:nvPr>
            <p:ph type="sldNum" sz="quarter" idx="12"/>
          </p:nvPr>
        </p:nvSpPr>
        <p:spPr>
          <a:ln/>
        </p:spPr>
        <p:txBody>
          <a:bodyPr/>
          <a:lstStyle>
            <a:lvl1pPr>
              <a:defRPr/>
            </a:lvl1pPr>
          </a:lstStyle>
          <a:p>
            <a:pPr>
              <a:defRPr/>
            </a:pPr>
            <a:fld id="{229FE9A7-0EA2-424C-A985-FFFFC96EB25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US" dirty="0"/>
          </a:p>
        </p:txBody>
      </p:sp>
      <p:sp>
        <p:nvSpPr>
          <p:cNvPr id="6" name="Rectangle 24"/>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5"/>
          <p:cNvSpPr>
            <a:spLocks noGrp="1" noChangeArrowheads="1"/>
          </p:cNvSpPr>
          <p:nvPr>
            <p:ph type="sldNum" sz="quarter" idx="12"/>
          </p:nvPr>
        </p:nvSpPr>
        <p:spPr>
          <a:ln/>
        </p:spPr>
        <p:txBody>
          <a:bodyPr/>
          <a:lstStyle>
            <a:lvl1pPr>
              <a:defRPr/>
            </a:lvl1pPr>
          </a:lstStyle>
          <a:p>
            <a:pPr>
              <a:defRPr/>
            </a:pPr>
            <a:fld id="{F69F5D07-CD48-4AA1-A10B-3BEF93D0047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3"/>
          <p:cNvSpPr>
            <a:spLocks noGrp="1" noChangeArrowheads="1"/>
          </p:cNvSpPr>
          <p:nvPr>
            <p:ph type="dt" sz="half" idx="10"/>
          </p:nvPr>
        </p:nvSpPr>
        <p:spPr>
          <a:ln/>
        </p:spPr>
        <p:txBody>
          <a:bodyPr/>
          <a:lstStyle>
            <a:lvl1pPr>
              <a:defRPr/>
            </a:lvl1pPr>
          </a:lstStyle>
          <a:p>
            <a:pPr>
              <a:defRPr/>
            </a:pPr>
            <a:endParaRPr lang="en-US" dirty="0"/>
          </a:p>
        </p:txBody>
      </p:sp>
      <p:sp>
        <p:nvSpPr>
          <p:cNvPr id="8" name="Rectangle 24"/>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5"/>
          <p:cNvSpPr>
            <a:spLocks noGrp="1" noChangeArrowheads="1"/>
          </p:cNvSpPr>
          <p:nvPr>
            <p:ph type="sldNum" sz="quarter" idx="12"/>
          </p:nvPr>
        </p:nvSpPr>
        <p:spPr>
          <a:ln/>
        </p:spPr>
        <p:txBody>
          <a:bodyPr/>
          <a:lstStyle>
            <a:lvl1pPr>
              <a:defRPr/>
            </a:lvl1pPr>
          </a:lstStyle>
          <a:p>
            <a:pPr>
              <a:defRPr/>
            </a:pPr>
            <a:fld id="{4A827C94-C747-4CE3-806A-660635882C3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3"/>
          <p:cNvSpPr>
            <a:spLocks noGrp="1" noChangeArrowheads="1"/>
          </p:cNvSpPr>
          <p:nvPr>
            <p:ph type="dt" sz="half" idx="10"/>
          </p:nvPr>
        </p:nvSpPr>
        <p:spPr>
          <a:ln/>
        </p:spPr>
        <p:txBody>
          <a:bodyPr/>
          <a:lstStyle>
            <a:lvl1pPr>
              <a:defRPr/>
            </a:lvl1pPr>
          </a:lstStyle>
          <a:p>
            <a:pPr>
              <a:defRPr/>
            </a:pPr>
            <a:endParaRPr lang="en-US" dirty="0"/>
          </a:p>
        </p:txBody>
      </p:sp>
      <p:sp>
        <p:nvSpPr>
          <p:cNvPr id="4" name="Rectangle 24"/>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5"/>
          <p:cNvSpPr>
            <a:spLocks noGrp="1" noChangeArrowheads="1"/>
          </p:cNvSpPr>
          <p:nvPr>
            <p:ph type="sldNum" sz="quarter" idx="12"/>
          </p:nvPr>
        </p:nvSpPr>
        <p:spPr>
          <a:ln/>
        </p:spPr>
        <p:txBody>
          <a:bodyPr/>
          <a:lstStyle>
            <a:lvl1pPr>
              <a:defRPr/>
            </a:lvl1pPr>
          </a:lstStyle>
          <a:p>
            <a:pPr>
              <a:defRPr/>
            </a:pPr>
            <a:fld id="{958DC423-E64A-49EE-BF86-21946DD9EF3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US" dirty="0"/>
          </a:p>
        </p:txBody>
      </p:sp>
      <p:sp>
        <p:nvSpPr>
          <p:cNvPr id="3" name="Rectangle 24"/>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5"/>
          <p:cNvSpPr>
            <a:spLocks noGrp="1" noChangeArrowheads="1"/>
          </p:cNvSpPr>
          <p:nvPr>
            <p:ph type="sldNum" sz="quarter" idx="12"/>
          </p:nvPr>
        </p:nvSpPr>
        <p:spPr>
          <a:ln/>
        </p:spPr>
        <p:txBody>
          <a:bodyPr/>
          <a:lstStyle>
            <a:lvl1pPr>
              <a:defRPr/>
            </a:lvl1pPr>
          </a:lstStyle>
          <a:p>
            <a:pPr>
              <a:defRPr/>
            </a:pPr>
            <a:fld id="{360DAB98-959C-4792-988C-A9FA421DD42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dirty="0"/>
          </a:p>
        </p:txBody>
      </p:sp>
      <p:sp>
        <p:nvSpPr>
          <p:cNvPr id="6" name="Rectangle 24"/>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5"/>
          <p:cNvSpPr>
            <a:spLocks noGrp="1" noChangeArrowheads="1"/>
          </p:cNvSpPr>
          <p:nvPr>
            <p:ph type="sldNum" sz="quarter" idx="12"/>
          </p:nvPr>
        </p:nvSpPr>
        <p:spPr>
          <a:ln/>
        </p:spPr>
        <p:txBody>
          <a:bodyPr/>
          <a:lstStyle>
            <a:lvl1pPr>
              <a:defRPr/>
            </a:lvl1pPr>
          </a:lstStyle>
          <a:p>
            <a:pPr>
              <a:defRPr/>
            </a:pPr>
            <a:fld id="{350BBBDB-7293-46AD-92A8-83598778D8D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dirty="0"/>
          </a:p>
        </p:txBody>
      </p:sp>
      <p:sp>
        <p:nvSpPr>
          <p:cNvPr id="6" name="Rectangle 24"/>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5"/>
          <p:cNvSpPr>
            <a:spLocks noGrp="1" noChangeArrowheads="1"/>
          </p:cNvSpPr>
          <p:nvPr>
            <p:ph type="sldNum" sz="quarter" idx="12"/>
          </p:nvPr>
        </p:nvSpPr>
        <p:spPr>
          <a:ln/>
        </p:spPr>
        <p:txBody>
          <a:bodyPr/>
          <a:lstStyle>
            <a:lvl1pPr>
              <a:defRPr/>
            </a:lvl1pPr>
          </a:lstStyle>
          <a:p>
            <a:pPr>
              <a:defRPr/>
            </a:pPr>
            <a:fld id="{0FC09428-669C-4CCA-AB61-A94F0020192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934200"/>
            <a:chOff x="0" y="0"/>
            <a:chExt cx="5760" cy="4368"/>
          </a:xfrm>
        </p:grpSpPr>
        <p:sp>
          <p:nvSpPr>
            <p:cNvPr id="106499"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dirty="0"/>
            </a:p>
          </p:txBody>
        </p:sp>
        <p:sp>
          <p:nvSpPr>
            <p:cNvPr id="106500"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06501"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dirty="0"/>
            </a:p>
          </p:txBody>
        </p:sp>
        <p:sp>
          <p:nvSpPr>
            <p:cNvPr id="106502"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dirty="0"/>
            </a:p>
          </p:txBody>
        </p:sp>
        <p:sp>
          <p:nvSpPr>
            <p:cNvPr id="106503"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dirty="0"/>
            </a:p>
          </p:txBody>
        </p:sp>
        <p:sp>
          <p:nvSpPr>
            <p:cNvPr id="106504"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06505"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06506"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06507"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dirty="0"/>
            </a:p>
          </p:txBody>
        </p:sp>
        <p:sp>
          <p:nvSpPr>
            <p:cNvPr id="106508"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dirty="0"/>
            </a:p>
          </p:txBody>
        </p:sp>
        <p:sp>
          <p:nvSpPr>
            <p:cNvPr id="106509"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dirty="0"/>
            </a:p>
          </p:txBody>
        </p:sp>
        <p:sp>
          <p:nvSpPr>
            <p:cNvPr id="106510"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dirty="0"/>
            </a:p>
          </p:txBody>
        </p:sp>
        <p:sp>
          <p:nvSpPr>
            <p:cNvPr id="106511"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dirty="0"/>
            </a:p>
          </p:txBody>
        </p:sp>
        <p:sp>
          <p:nvSpPr>
            <p:cNvPr id="106512"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dirty="0"/>
            </a:p>
          </p:txBody>
        </p:sp>
        <p:sp>
          <p:nvSpPr>
            <p:cNvPr id="106513"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dirty="0"/>
            </a:p>
          </p:txBody>
        </p:sp>
        <p:sp>
          <p:nvSpPr>
            <p:cNvPr id="106514"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06515"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dirty="0"/>
            </a:p>
          </p:txBody>
        </p:sp>
        <p:sp>
          <p:nvSpPr>
            <p:cNvPr id="106516"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grpSp>
      <p:sp>
        <p:nvSpPr>
          <p:cNvPr id="106517"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6518"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6519"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defRPr>
            </a:lvl1pPr>
          </a:lstStyle>
          <a:p>
            <a:pPr>
              <a:defRPr/>
            </a:pPr>
            <a:endParaRPr lang="en-US" dirty="0"/>
          </a:p>
        </p:txBody>
      </p:sp>
      <p:sp>
        <p:nvSpPr>
          <p:cNvPr id="106520"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pPr>
              <a:defRPr/>
            </a:pPr>
            <a:endParaRPr lang="en-US" dirty="0"/>
          </a:p>
        </p:txBody>
      </p:sp>
      <p:sp>
        <p:nvSpPr>
          <p:cNvPr id="106521"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effectLst>
                  <a:outerShdw blurRad="38100" dist="38100" dir="2700000" algn="tl">
                    <a:srgbClr val="000000"/>
                  </a:outerShdw>
                </a:effectLst>
              </a:defRPr>
            </a:lvl1pPr>
          </a:lstStyle>
          <a:p>
            <a:pPr>
              <a:defRPr/>
            </a:pPr>
            <a:fld id="{BA7392EB-1D2B-4CA4-9AEC-D5FA82822651}"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826"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16.wmf"/><Relationship Id="rId3" Type="http://schemas.openxmlformats.org/officeDocument/2006/relationships/image" Target="../media/image6.wmf"/><Relationship Id="rId7" Type="http://schemas.openxmlformats.org/officeDocument/2006/relationships/image" Target="../media/image10.wmf"/><Relationship Id="rId12" Type="http://schemas.openxmlformats.org/officeDocument/2006/relationships/image" Target="../media/image15.wmf"/><Relationship Id="rId17" Type="http://schemas.openxmlformats.org/officeDocument/2006/relationships/image" Target="../media/image20.wmf"/><Relationship Id="rId2" Type="http://schemas.openxmlformats.org/officeDocument/2006/relationships/image" Target="../media/image5.wmf"/><Relationship Id="rId16" Type="http://schemas.openxmlformats.org/officeDocument/2006/relationships/image" Target="../media/image19.wmf"/><Relationship Id="rId1" Type="http://schemas.openxmlformats.org/officeDocument/2006/relationships/slideLayout" Target="../slideLayouts/slideLayout7.xml"/><Relationship Id="rId6" Type="http://schemas.openxmlformats.org/officeDocument/2006/relationships/image" Target="../media/image9.wmf"/><Relationship Id="rId11" Type="http://schemas.openxmlformats.org/officeDocument/2006/relationships/image" Target="../media/image14.wmf"/><Relationship Id="rId5" Type="http://schemas.openxmlformats.org/officeDocument/2006/relationships/image" Target="../media/image8.wmf"/><Relationship Id="rId15" Type="http://schemas.openxmlformats.org/officeDocument/2006/relationships/image" Target="../media/image1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 Id="rId14" Type="http://schemas.openxmlformats.org/officeDocument/2006/relationships/image" Target="../media/image17.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16.wmf"/><Relationship Id="rId3" Type="http://schemas.openxmlformats.org/officeDocument/2006/relationships/image" Target="../media/image6.wmf"/><Relationship Id="rId7" Type="http://schemas.openxmlformats.org/officeDocument/2006/relationships/image" Target="../media/image10.wmf"/><Relationship Id="rId12" Type="http://schemas.openxmlformats.org/officeDocument/2006/relationships/image" Target="../media/image15.wmf"/><Relationship Id="rId17" Type="http://schemas.openxmlformats.org/officeDocument/2006/relationships/image" Target="../media/image20.wmf"/><Relationship Id="rId2" Type="http://schemas.openxmlformats.org/officeDocument/2006/relationships/image" Target="../media/image5.wmf"/><Relationship Id="rId16" Type="http://schemas.openxmlformats.org/officeDocument/2006/relationships/image" Target="../media/image19.wmf"/><Relationship Id="rId1" Type="http://schemas.openxmlformats.org/officeDocument/2006/relationships/slideLayout" Target="../slideLayouts/slideLayout2.xml"/><Relationship Id="rId6" Type="http://schemas.openxmlformats.org/officeDocument/2006/relationships/image" Target="../media/image9.wmf"/><Relationship Id="rId11" Type="http://schemas.openxmlformats.org/officeDocument/2006/relationships/image" Target="../media/image14.wmf"/><Relationship Id="rId5" Type="http://schemas.openxmlformats.org/officeDocument/2006/relationships/image" Target="../media/image8.wmf"/><Relationship Id="rId15" Type="http://schemas.openxmlformats.org/officeDocument/2006/relationships/image" Target="../media/image1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 Id="rId14" Type="http://schemas.openxmlformats.org/officeDocument/2006/relationships/image" Target="../media/image17.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14400"/>
            <a:ext cx="7772400" cy="3962400"/>
          </a:xfrm>
        </p:spPr>
        <p:txBody>
          <a:bodyPr/>
          <a:lstStyle/>
          <a:p>
            <a:pPr eaLnBrk="1" hangingPunct="1">
              <a:defRPr/>
            </a:pPr>
            <a:r>
              <a:rPr lang="en-US" dirty="0" smtClean="0"/>
              <a:t>Community-Based Instruction</a:t>
            </a:r>
            <a:br>
              <a:rPr lang="en-US" dirty="0" smtClean="0"/>
            </a:br>
            <a:r>
              <a:rPr lang="en-US" dirty="0" smtClean="0"/>
              <a:t>and the Transportation Plan!</a:t>
            </a:r>
            <a:r>
              <a:rPr lang="en-US" dirty="0" smtClean="0">
                <a:latin typeface="Calibri" pitchFamily="34" charset="0"/>
              </a:rPr>
              <a:t> </a:t>
            </a:r>
            <a:br>
              <a:rPr lang="en-US" dirty="0" smtClean="0">
                <a:latin typeface="Calibri" pitchFamily="34" charset="0"/>
              </a:rPr>
            </a:br>
            <a:endParaRPr lang="en-US" dirty="0" smtClean="0"/>
          </a:p>
        </p:txBody>
      </p:sp>
      <p:sp>
        <p:nvSpPr>
          <p:cNvPr id="3075" name="Rectangle 3"/>
          <p:cNvSpPr>
            <a:spLocks noChangeArrowheads="1"/>
          </p:cNvSpPr>
          <p:nvPr/>
        </p:nvSpPr>
        <p:spPr bwMode="auto">
          <a:xfrm>
            <a:off x="914400" y="5638800"/>
            <a:ext cx="7010400" cy="685800"/>
          </a:xfrm>
          <a:prstGeom prst="rect">
            <a:avLst/>
          </a:prstGeom>
          <a:solidFill>
            <a:schemeClr val="accent1"/>
          </a:solidFill>
          <a:ln w="9525" algn="ctr">
            <a:solidFill>
              <a:schemeClr val="tx1"/>
            </a:solidFill>
            <a:round/>
            <a:headEnd/>
            <a:tailEnd/>
          </a:ln>
        </p:spPr>
        <p:txBody>
          <a:bodyPr/>
          <a:lstStyle/>
          <a:p>
            <a:pPr algn="ctr"/>
            <a:r>
              <a:rPr lang="en-US" altLang="en-US" sz="2800" b="1" dirty="0" smtClean="0">
                <a:solidFill>
                  <a:srgbClr val="000000"/>
                </a:solidFill>
                <a:latin typeface="Arial" panose="020B0604020202020204" pitchFamily="34" charset="0"/>
              </a:rPr>
              <a:t>66</a:t>
            </a:r>
            <a:r>
              <a:rPr lang="en-US" altLang="en-US" sz="2800" b="1" baseline="30000" dirty="0" smtClean="0">
                <a:solidFill>
                  <a:srgbClr val="000000"/>
                </a:solidFill>
                <a:latin typeface="Arial" panose="020B0604020202020204" pitchFamily="34" charset="0"/>
              </a:rPr>
              <a:t>th</a:t>
            </a:r>
            <a:r>
              <a:rPr lang="en-US" altLang="en-US" sz="2800" b="1" dirty="0" smtClean="0">
                <a:solidFill>
                  <a:srgbClr val="000000"/>
                </a:solidFill>
                <a:latin typeface="Arial" panose="020B0604020202020204" pitchFamily="34" charset="0"/>
              </a:rPr>
              <a:t> </a:t>
            </a:r>
            <a:r>
              <a:rPr lang="en-US" altLang="en-US" sz="2800" b="1" dirty="0">
                <a:solidFill>
                  <a:srgbClr val="000000"/>
                </a:solidFill>
                <a:latin typeface="Arial" panose="020B0604020202020204" pitchFamily="34" charset="0"/>
              </a:rPr>
              <a:t>SESPTC – West Virginia</a:t>
            </a:r>
          </a:p>
          <a:p>
            <a:pPr algn="ct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124200" y="3048000"/>
            <a:ext cx="1223963" cy="1514475"/>
            <a:chOff x="2589" y="1869"/>
            <a:chExt cx="771" cy="954"/>
          </a:xfrm>
        </p:grpSpPr>
        <p:pic>
          <p:nvPicPr>
            <p:cNvPr id="12336" name="Picture 3" descr="j0185604"/>
            <p:cNvPicPr>
              <a:picLocks noChangeAspect="1" noChangeArrowheads="1"/>
            </p:cNvPicPr>
            <p:nvPr/>
          </p:nvPicPr>
          <p:blipFill>
            <a:blip r:embed="rId2" cstate="print"/>
            <a:srcRect/>
            <a:stretch>
              <a:fillRect/>
            </a:stretch>
          </p:blipFill>
          <p:spPr bwMode="auto">
            <a:xfrm>
              <a:off x="2589" y="1869"/>
              <a:ext cx="770" cy="771"/>
            </a:xfrm>
            <a:prstGeom prst="rect">
              <a:avLst/>
            </a:prstGeom>
            <a:noFill/>
            <a:ln w="9525">
              <a:noFill/>
              <a:miter lim="800000"/>
              <a:headEnd/>
              <a:tailEnd/>
            </a:ln>
          </p:spPr>
        </p:pic>
        <p:sp>
          <p:nvSpPr>
            <p:cNvPr id="12337" name="Text Box 4"/>
            <p:cNvSpPr txBox="1">
              <a:spLocks noChangeArrowheads="1"/>
            </p:cNvSpPr>
            <p:nvPr/>
          </p:nvSpPr>
          <p:spPr bwMode="auto">
            <a:xfrm>
              <a:off x="2592" y="2592"/>
              <a:ext cx="768" cy="231"/>
            </a:xfrm>
            <a:prstGeom prst="rect">
              <a:avLst/>
            </a:prstGeom>
            <a:noFill/>
            <a:ln w="9525">
              <a:noFill/>
              <a:miter lim="800000"/>
              <a:headEnd/>
              <a:tailEnd/>
            </a:ln>
          </p:spPr>
          <p:txBody>
            <a:bodyPr>
              <a:spAutoFit/>
            </a:bodyPr>
            <a:lstStyle/>
            <a:p>
              <a:pPr algn="ctr">
                <a:spcBef>
                  <a:spcPct val="50000"/>
                </a:spcBef>
              </a:pPr>
              <a:r>
                <a:rPr lang="en-US" dirty="0"/>
                <a:t>Home</a:t>
              </a:r>
            </a:p>
          </p:txBody>
        </p:sp>
      </p:grpSp>
      <p:grpSp>
        <p:nvGrpSpPr>
          <p:cNvPr id="3" name="Group 5"/>
          <p:cNvGrpSpPr>
            <a:grpSpLocks/>
          </p:cNvGrpSpPr>
          <p:nvPr/>
        </p:nvGrpSpPr>
        <p:grpSpPr bwMode="auto">
          <a:xfrm>
            <a:off x="2819400" y="990600"/>
            <a:ext cx="1828800" cy="1814513"/>
            <a:chOff x="1776" y="624"/>
            <a:chExt cx="1152" cy="1143"/>
          </a:xfrm>
        </p:grpSpPr>
        <p:pic>
          <p:nvPicPr>
            <p:cNvPr id="12334" name="Picture 6" descr="j0183452"/>
            <p:cNvPicPr>
              <a:picLocks noChangeAspect="1" noChangeArrowheads="1"/>
            </p:cNvPicPr>
            <p:nvPr/>
          </p:nvPicPr>
          <p:blipFill>
            <a:blip r:embed="rId3" cstate="print"/>
            <a:srcRect/>
            <a:stretch>
              <a:fillRect/>
            </a:stretch>
          </p:blipFill>
          <p:spPr bwMode="auto">
            <a:xfrm>
              <a:off x="1776" y="624"/>
              <a:ext cx="1152" cy="1090"/>
            </a:xfrm>
            <a:prstGeom prst="rect">
              <a:avLst/>
            </a:prstGeom>
            <a:noFill/>
            <a:ln w="9525">
              <a:noFill/>
              <a:miter lim="800000"/>
              <a:headEnd/>
              <a:tailEnd/>
            </a:ln>
          </p:spPr>
        </p:pic>
        <p:sp>
          <p:nvSpPr>
            <p:cNvPr id="12335" name="Text Box 7"/>
            <p:cNvSpPr txBox="1">
              <a:spLocks noChangeArrowheads="1"/>
            </p:cNvSpPr>
            <p:nvPr/>
          </p:nvSpPr>
          <p:spPr bwMode="auto">
            <a:xfrm>
              <a:off x="1872" y="1536"/>
              <a:ext cx="960" cy="231"/>
            </a:xfrm>
            <a:prstGeom prst="rect">
              <a:avLst/>
            </a:prstGeom>
            <a:noFill/>
            <a:ln w="9525">
              <a:noFill/>
              <a:miter lim="800000"/>
              <a:headEnd/>
              <a:tailEnd/>
            </a:ln>
          </p:spPr>
          <p:txBody>
            <a:bodyPr>
              <a:spAutoFit/>
            </a:bodyPr>
            <a:lstStyle/>
            <a:p>
              <a:pPr algn="ctr">
                <a:spcBef>
                  <a:spcPct val="50000"/>
                </a:spcBef>
              </a:pPr>
              <a:r>
                <a:rPr lang="en-US" dirty="0"/>
                <a:t>School</a:t>
              </a:r>
            </a:p>
          </p:txBody>
        </p:sp>
      </p:grpSp>
      <p:grpSp>
        <p:nvGrpSpPr>
          <p:cNvPr id="12292" name="Group 50"/>
          <p:cNvGrpSpPr>
            <a:grpSpLocks/>
          </p:cNvGrpSpPr>
          <p:nvPr/>
        </p:nvGrpSpPr>
        <p:grpSpPr bwMode="auto">
          <a:xfrm>
            <a:off x="1600200" y="2590800"/>
            <a:ext cx="1600200" cy="1365250"/>
            <a:chOff x="1008" y="1632"/>
            <a:chExt cx="1008" cy="860"/>
          </a:xfrm>
        </p:grpSpPr>
        <p:pic>
          <p:nvPicPr>
            <p:cNvPr id="12332" name="Picture 9" descr="j0183328"/>
            <p:cNvPicPr>
              <a:picLocks noChangeAspect="1" noChangeArrowheads="1"/>
            </p:cNvPicPr>
            <p:nvPr/>
          </p:nvPicPr>
          <p:blipFill>
            <a:blip r:embed="rId4" cstate="print"/>
            <a:srcRect/>
            <a:stretch>
              <a:fillRect/>
            </a:stretch>
          </p:blipFill>
          <p:spPr bwMode="auto">
            <a:xfrm>
              <a:off x="1008" y="1632"/>
              <a:ext cx="856" cy="860"/>
            </a:xfrm>
            <a:prstGeom prst="rect">
              <a:avLst/>
            </a:prstGeom>
            <a:noFill/>
            <a:ln w="9525">
              <a:noFill/>
              <a:miter lim="800000"/>
              <a:headEnd/>
              <a:tailEnd/>
            </a:ln>
          </p:spPr>
        </p:pic>
        <p:sp>
          <p:nvSpPr>
            <p:cNvPr id="12333" name="Text Box 10"/>
            <p:cNvSpPr txBox="1">
              <a:spLocks noChangeArrowheads="1"/>
            </p:cNvSpPr>
            <p:nvPr/>
          </p:nvSpPr>
          <p:spPr bwMode="auto">
            <a:xfrm>
              <a:off x="1248" y="2256"/>
              <a:ext cx="768" cy="231"/>
            </a:xfrm>
            <a:prstGeom prst="rect">
              <a:avLst/>
            </a:prstGeom>
            <a:noFill/>
            <a:ln w="9525">
              <a:noFill/>
              <a:miter lim="800000"/>
              <a:headEnd/>
              <a:tailEnd/>
            </a:ln>
          </p:spPr>
          <p:txBody>
            <a:bodyPr>
              <a:spAutoFit/>
            </a:bodyPr>
            <a:lstStyle/>
            <a:p>
              <a:pPr algn="ctr">
                <a:spcBef>
                  <a:spcPct val="50000"/>
                </a:spcBef>
              </a:pPr>
              <a:r>
                <a:rPr lang="en-US" dirty="0"/>
                <a:t>           Bus</a:t>
              </a:r>
            </a:p>
          </p:txBody>
        </p:sp>
      </p:grpSp>
      <p:grpSp>
        <p:nvGrpSpPr>
          <p:cNvPr id="5" name="Group 11"/>
          <p:cNvGrpSpPr>
            <a:grpSpLocks/>
          </p:cNvGrpSpPr>
          <p:nvPr/>
        </p:nvGrpSpPr>
        <p:grpSpPr bwMode="auto">
          <a:xfrm>
            <a:off x="6477000" y="685800"/>
            <a:ext cx="1066800" cy="1890713"/>
            <a:chOff x="4080" y="432"/>
            <a:chExt cx="672" cy="1191"/>
          </a:xfrm>
        </p:grpSpPr>
        <p:pic>
          <p:nvPicPr>
            <p:cNvPr id="12330" name="Picture 12" descr="j0160156"/>
            <p:cNvPicPr>
              <a:picLocks noChangeAspect="1" noChangeArrowheads="1"/>
            </p:cNvPicPr>
            <p:nvPr/>
          </p:nvPicPr>
          <p:blipFill>
            <a:blip r:embed="rId5" cstate="print"/>
            <a:srcRect/>
            <a:stretch>
              <a:fillRect/>
            </a:stretch>
          </p:blipFill>
          <p:spPr bwMode="auto">
            <a:xfrm>
              <a:off x="4080" y="432"/>
              <a:ext cx="581" cy="954"/>
            </a:xfrm>
            <a:prstGeom prst="rect">
              <a:avLst/>
            </a:prstGeom>
            <a:noFill/>
            <a:ln w="9525">
              <a:noFill/>
              <a:miter lim="800000"/>
              <a:headEnd/>
              <a:tailEnd/>
            </a:ln>
          </p:spPr>
        </p:pic>
        <p:sp>
          <p:nvSpPr>
            <p:cNvPr id="12331" name="Text Box 13"/>
            <p:cNvSpPr txBox="1">
              <a:spLocks noChangeArrowheads="1"/>
            </p:cNvSpPr>
            <p:nvPr/>
          </p:nvSpPr>
          <p:spPr bwMode="auto">
            <a:xfrm>
              <a:off x="4080" y="1392"/>
              <a:ext cx="672" cy="231"/>
            </a:xfrm>
            <a:prstGeom prst="rect">
              <a:avLst/>
            </a:prstGeom>
            <a:noFill/>
            <a:ln w="9525">
              <a:noFill/>
              <a:miter lim="800000"/>
              <a:headEnd/>
              <a:tailEnd/>
            </a:ln>
          </p:spPr>
          <p:txBody>
            <a:bodyPr>
              <a:spAutoFit/>
            </a:bodyPr>
            <a:lstStyle/>
            <a:p>
              <a:pPr algn="ctr">
                <a:spcBef>
                  <a:spcPct val="50000"/>
                </a:spcBef>
              </a:pPr>
              <a:r>
                <a:rPr lang="en-US" dirty="0"/>
                <a:t>Church</a:t>
              </a:r>
            </a:p>
          </p:txBody>
        </p:sp>
      </p:grpSp>
      <p:grpSp>
        <p:nvGrpSpPr>
          <p:cNvPr id="6" name="Group 14"/>
          <p:cNvGrpSpPr>
            <a:grpSpLocks/>
          </p:cNvGrpSpPr>
          <p:nvPr/>
        </p:nvGrpSpPr>
        <p:grpSpPr bwMode="auto">
          <a:xfrm>
            <a:off x="6019800" y="4343400"/>
            <a:ext cx="1981200" cy="1890713"/>
            <a:chOff x="3792" y="2736"/>
            <a:chExt cx="1248" cy="1191"/>
          </a:xfrm>
        </p:grpSpPr>
        <p:pic>
          <p:nvPicPr>
            <p:cNvPr id="12328" name="Picture 15" descr="j0230984"/>
            <p:cNvPicPr>
              <a:picLocks noChangeAspect="1" noChangeArrowheads="1"/>
            </p:cNvPicPr>
            <p:nvPr/>
          </p:nvPicPr>
          <p:blipFill>
            <a:blip r:embed="rId6" cstate="print"/>
            <a:srcRect/>
            <a:stretch>
              <a:fillRect/>
            </a:stretch>
          </p:blipFill>
          <p:spPr bwMode="auto">
            <a:xfrm>
              <a:off x="3792" y="2736"/>
              <a:ext cx="1215" cy="984"/>
            </a:xfrm>
            <a:prstGeom prst="rect">
              <a:avLst/>
            </a:prstGeom>
            <a:noFill/>
            <a:ln w="9525">
              <a:noFill/>
              <a:miter lim="800000"/>
              <a:headEnd/>
              <a:tailEnd/>
            </a:ln>
          </p:spPr>
        </p:pic>
        <p:sp>
          <p:nvSpPr>
            <p:cNvPr id="12329" name="Text Box 16"/>
            <p:cNvSpPr txBox="1">
              <a:spLocks noChangeArrowheads="1"/>
            </p:cNvSpPr>
            <p:nvPr/>
          </p:nvSpPr>
          <p:spPr bwMode="auto">
            <a:xfrm>
              <a:off x="3840" y="3696"/>
              <a:ext cx="1200" cy="231"/>
            </a:xfrm>
            <a:prstGeom prst="rect">
              <a:avLst/>
            </a:prstGeom>
            <a:noFill/>
            <a:ln w="9525">
              <a:noFill/>
              <a:miter lim="800000"/>
              <a:headEnd/>
              <a:tailEnd/>
            </a:ln>
          </p:spPr>
          <p:txBody>
            <a:bodyPr>
              <a:spAutoFit/>
            </a:bodyPr>
            <a:lstStyle/>
            <a:p>
              <a:pPr algn="ctr">
                <a:spcBef>
                  <a:spcPct val="50000"/>
                </a:spcBef>
              </a:pPr>
              <a:r>
                <a:rPr lang="en-US" dirty="0"/>
                <a:t>Grocery Store</a:t>
              </a:r>
            </a:p>
          </p:txBody>
        </p:sp>
      </p:grpSp>
      <p:grpSp>
        <p:nvGrpSpPr>
          <p:cNvPr id="7" name="Group 17"/>
          <p:cNvGrpSpPr>
            <a:grpSpLocks/>
          </p:cNvGrpSpPr>
          <p:nvPr/>
        </p:nvGrpSpPr>
        <p:grpSpPr bwMode="auto">
          <a:xfrm>
            <a:off x="1143000" y="3962400"/>
            <a:ext cx="1820863" cy="1357313"/>
            <a:chOff x="624" y="2976"/>
            <a:chExt cx="1147" cy="855"/>
          </a:xfrm>
        </p:grpSpPr>
        <p:pic>
          <p:nvPicPr>
            <p:cNvPr id="12326" name="Picture 18" descr="j0174825"/>
            <p:cNvPicPr>
              <a:picLocks noChangeAspect="1" noChangeArrowheads="1"/>
            </p:cNvPicPr>
            <p:nvPr/>
          </p:nvPicPr>
          <p:blipFill>
            <a:blip r:embed="rId7" cstate="print"/>
            <a:srcRect/>
            <a:stretch>
              <a:fillRect/>
            </a:stretch>
          </p:blipFill>
          <p:spPr bwMode="auto">
            <a:xfrm>
              <a:off x="624" y="2976"/>
              <a:ext cx="1147" cy="611"/>
            </a:xfrm>
            <a:prstGeom prst="rect">
              <a:avLst/>
            </a:prstGeom>
            <a:noFill/>
            <a:ln w="9525">
              <a:noFill/>
              <a:miter lim="800000"/>
              <a:headEnd/>
              <a:tailEnd/>
            </a:ln>
          </p:spPr>
        </p:pic>
        <p:sp>
          <p:nvSpPr>
            <p:cNvPr id="12327" name="Text Box 19"/>
            <p:cNvSpPr txBox="1">
              <a:spLocks noChangeArrowheads="1"/>
            </p:cNvSpPr>
            <p:nvPr/>
          </p:nvSpPr>
          <p:spPr bwMode="auto">
            <a:xfrm>
              <a:off x="720" y="3600"/>
              <a:ext cx="816" cy="231"/>
            </a:xfrm>
            <a:prstGeom prst="rect">
              <a:avLst/>
            </a:prstGeom>
            <a:noFill/>
            <a:ln w="9525">
              <a:noFill/>
              <a:miter lim="800000"/>
              <a:headEnd/>
              <a:tailEnd/>
            </a:ln>
          </p:spPr>
          <p:txBody>
            <a:bodyPr>
              <a:spAutoFit/>
            </a:bodyPr>
            <a:lstStyle/>
            <a:p>
              <a:pPr algn="ctr">
                <a:spcBef>
                  <a:spcPct val="50000"/>
                </a:spcBef>
              </a:pPr>
              <a:r>
                <a:rPr lang="en-US" dirty="0"/>
                <a:t>Beach</a:t>
              </a:r>
            </a:p>
          </p:txBody>
        </p:sp>
      </p:grpSp>
      <p:grpSp>
        <p:nvGrpSpPr>
          <p:cNvPr id="8" name="Group 20"/>
          <p:cNvGrpSpPr>
            <a:grpSpLocks/>
          </p:cNvGrpSpPr>
          <p:nvPr/>
        </p:nvGrpSpPr>
        <p:grpSpPr bwMode="auto">
          <a:xfrm>
            <a:off x="6400800" y="2590800"/>
            <a:ext cx="2057400" cy="1814513"/>
            <a:chOff x="4032" y="1632"/>
            <a:chExt cx="1296" cy="1143"/>
          </a:xfrm>
        </p:grpSpPr>
        <p:pic>
          <p:nvPicPr>
            <p:cNvPr id="12324" name="Picture 21" descr="j0229001"/>
            <p:cNvPicPr>
              <a:picLocks noChangeAspect="1" noChangeArrowheads="1"/>
            </p:cNvPicPr>
            <p:nvPr/>
          </p:nvPicPr>
          <p:blipFill>
            <a:blip r:embed="rId8" cstate="print"/>
            <a:srcRect/>
            <a:stretch>
              <a:fillRect/>
            </a:stretch>
          </p:blipFill>
          <p:spPr bwMode="auto">
            <a:xfrm>
              <a:off x="4032" y="1632"/>
              <a:ext cx="1140" cy="933"/>
            </a:xfrm>
            <a:prstGeom prst="rect">
              <a:avLst/>
            </a:prstGeom>
            <a:noFill/>
            <a:ln w="9525">
              <a:noFill/>
              <a:miter lim="800000"/>
              <a:headEnd/>
              <a:tailEnd/>
            </a:ln>
          </p:spPr>
        </p:pic>
        <p:sp>
          <p:nvSpPr>
            <p:cNvPr id="12325" name="Text Box 22"/>
            <p:cNvSpPr txBox="1">
              <a:spLocks noChangeArrowheads="1"/>
            </p:cNvSpPr>
            <p:nvPr/>
          </p:nvSpPr>
          <p:spPr bwMode="auto">
            <a:xfrm>
              <a:off x="4128" y="2544"/>
              <a:ext cx="1200" cy="231"/>
            </a:xfrm>
            <a:prstGeom prst="rect">
              <a:avLst/>
            </a:prstGeom>
            <a:noFill/>
            <a:ln w="9525">
              <a:noFill/>
              <a:miter lim="800000"/>
              <a:headEnd/>
              <a:tailEnd/>
            </a:ln>
          </p:spPr>
          <p:txBody>
            <a:bodyPr>
              <a:spAutoFit/>
            </a:bodyPr>
            <a:lstStyle/>
            <a:p>
              <a:pPr>
                <a:spcBef>
                  <a:spcPct val="50000"/>
                </a:spcBef>
              </a:pPr>
              <a:r>
                <a:rPr lang="en-US" dirty="0"/>
                <a:t>Job @ Starbucks</a:t>
              </a:r>
            </a:p>
          </p:txBody>
        </p:sp>
      </p:grpSp>
      <p:grpSp>
        <p:nvGrpSpPr>
          <p:cNvPr id="9" name="Group 23"/>
          <p:cNvGrpSpPr>
            <a:grpSpLocks/>
          </p:cNvGrpSpPr>
          <p:nvPr/>
        </p:nvGrpSpPr>
        <p:grpSpPr bwMode="auto">
          <a:xfrm>
            <a:off x="609600" y="838200"/>
            <a:ext cx="1447800" cy="1433513"/>
            <a:chOff x="384" y="528"/>
            <a:chExt cx="912" cy="903"/>
          </a:xfrm>
        </p:grpSpPr>
        <p:pic>
          <p:nvPicPr>
            <p:cNvPr id="12322" name="Picture 24" descr="j0339406"/>
            <p:cNvPicPr>
              <a:picLocks noChangeAspect="1" noChangeArrowheads="1"/>
            </p:cNvPicPr>
            <p:nvPr/>
          </p:nvPicPr>
          <p:blipFill>
            <a:blip r:embed="rId9" cstate="print"/>
            <a:srcRect/>
            <a:stretch>
              <a:fillRect/>
            </a:stretch>
          </p:blipFill>
          <p:spPr bwMode="auto">
            <a:xfrm>
              <a:off x="480" y="528"/>
              <a:ext cx="720" cy="720"/>
            </a:xfrm>
            <a:prstGeom prst="rect">
              <a:avLst/>
            </a:prstGeom>
            <a:noFill/>
            <a:ln w="9525">
              <a:noFill/>
              <a:miter lim="800000"/>
              <a:headEnd/>
              <a:tailEnd/>
            </a:ln>
          </p:spPr>
        </p:pic>
        <p:sp>
          <p:nvSpPr>
            <p:cNvPr id="12323" name="Text Box 25"/>
            <p:cNvSpPr txBox="1">
              <a:spLocks noChangeArrowheads="1"/>
            </p:cNvSpPr>
            <p:nvPr/>
          </p:nvSpPr>
          <p:spPr bwMode="auto">
            <a:xfrm>
              <a:off x="384" y="1200"/>
              <a:ext cx="912" cy="231"/>
            </a:xfrm>
            <a:prstGeom prst="rect">
              <a:avLst/>
            </a:prstGeom>
            <a:noFill/>
            <a:ln w="9525">
              <a:noFill/>
              <a:miter lim="800000"/>
              <a:headEnd/>
              <a:tailEnd/>
            </a:ln>
          </p:spPr>
          <p:txBody>
            <a:bodyPr>
              <a:spAutoFit/>
            </a:bodyPr>
            <a:lstStyle/>
            <a:p>
              <a:pPr>
                <a:spcBef>
                  <a:spcPct val="50000"/>
                </a:spcBef>
              </a:pPr>
              <a:r>
                <a:rPr lang="en-US" dirty="0"/>
                <a:t>McDonald’s</a:t>
              </a:r>
            </a:p>
          </p:txBody>
        </p:sp>
      </p:grpSp>
      <p:grpSp>
        <p:nvGrpSpPr>
          <p:cNvPr id="10" name="Group 26"/>
          <p:cNvGrpSpPr>
            <a:grpSpLocks/>
          </p:cNvGrpSpPr>
          <p:nvPr/>
        </p:nvGrpSpPr>
        <p:grpSpPr bwMode="auto">
          <a:xfrm>
            <a:off x="2667000" y="4572000"/>
            <a:ext cx="1600200" cy="1890713"/>
            <a:chOff x="1776" y="2736"/>
            <a:chExt cx="1008" cy="1191"/>
          </a:xfrm>
        </p:grpSpPr>
        <p:pic>
          <p:nvPicPr>
            <p:cNvPr id="12320" name="Picture 27" descr="j0237643"/>
            <p:cNvPicPr>
              <a:picLocks noChangeAspect="1" noChangeArrowheads="1"/>
            </p:cNvPicPr>
            <p:nvPr/>
          </p:nvPicPr>
          <p:blipFill>
            <a:blip r:embed="rId10" cstate="print"/>
            <a:srcRect/>
            <a:stretch>
              <a:fillRect/>
            </a:stretch>
          </p:blipFill>
          <p:spPr bwMode="auto">
            <a:xfrm>
              <a:off x="1824" y="2736"/>
              <a:ext cx="934" cy="960"/>
            </a:xfrm>
            <a:prstGeom prst="rect">
              <a:avLst/>
            </a:prstGeom>
            <a:noFill/>
            <a:ln w="9525">
              <a:noFill/>
              <a:miter lim="800000"/>
              <a:headEnd/>
              <a:tailEnd/>
            </a:ln>
          </p:spPr>
        </p:pic>
        <p:sp>
          <p:nvSpPr>
            <p:cNvPr id="12321" name="Text Box 28"/>
            <p:cNvSpPr txBox="1">
              <a:spLocks noChangeArrowheads="1"/>
            </p:cNvSpPr>
            <p:nvPr/>
          </p:nvSpPr>
          <p:spPr bwMode="auto">
            <a:xfrm>
              <a:off x="1776" y="3696"/>
              <a:ext cx="1008" cy="231"/>
            </a:xfrm>
            <a:prstGeom prst="rect">
              <a:avLst/>
            </a:prstGeom>
            <a:noFill/>
            <a:ln w="9525">
              <a:noFill/>
              <a:miter lim="800000"/>
              <a:headEnd/>
              <a:tailEnd/>
            </a:ln>
          </p:spPr>
          <p:txBody>
            <a:bodyPr>
              <a:spAutoFit/>
            </a:bodyPr>
            <a:lstStyle/>
            <a:p>
              <a:pPr>
                <a:spcBef>
                  <a:spcPct val="50000"/>
                </a:spcBef>
              </a:pPr>
              <a:r>
                <a:rPr lang="en-US" dirty="0"/>
                <a:t>Birthday Party</a:t>
              </a:r>
            </a:p>
          </p:txBody>
        </p:sp>
      </p:grpSp>
      <p:grpSp>
        <p:nvGrpSpPr>
          <p:cNvPr id="11" name="Group 29"/>
          <p:cNvGrpSpPr>
            <a:grpSpLocks/>
          </p:cNvGrpSpPr>
          <p:nvPr/>
        </p:nvGrpSpPr>
        <p:grpSpPr bwMode="auto">
          <a:xfrm>
            <a:off x="4724400" y="304800"/>
            <a:ext cx="1600200" cy="1966913"/>
            <a:chOff x="2976" y="192"/>
            <a:chExt cx="1008" cy="1239"/>
          </a:xfrm>
        </p:grpSpPr>
        <p:pic>
          <p:nvPicPr>
            <p:cNvPr id="12318" name="Picture 30" descr="j0281078"/>
            <p:cNvPicPr>
              <a:picLocks noChangeAspect="1" noChangeArrowheads="1"/>
            </p:cNvPicPr>
            <p:nvPr/>
          </p:nvPicPr>
          <p:blipFill>
            <a:blip r:embed="rId11" cstate="print"/>
            <a:srcRect/>
            <a:stretch>
              <a:fillRect/>
            </a:stretch>
          </p:blipFill>
          <p:spPr bwMode="auto">
            <a:xfrm>
              <a:off x="2976" y="192"/>
              <a:ext cx="1008" cy="984"/>
            </a:xfrm>
            <a:prstGeom prst="rect">
              <a:avLst/>
            </a:prstGeom>
            <a:noFill/>
            <a:ln w="9525">
              <a:noFill/>
              <a:miter lim="800000"/>
              <a:headEnd/>
              <a:tailEnd/>
            </a:ln>
          </p:spPr>
        </p:pic>
        <p:sp>
          <p:nvSpPr>
            <p:cNvPr id="12319" name="Text Box 31"/>
            <p:cNvSpPr txBox="1">
              <a:spLocks noChangeArrowheads="1"/>
            </p:cNvSpPr>
            <p:nvPr/>
          </p:nvSpPr>
          <p:spPr bwMode="auto">
            <a:xfrm>
              <a:off x="3072" y="1200"/>
              <a:ext cx="768" cy="231"/>
            </a:xfrm>
            <a:prstGeom prst="rect">
              <a:avLst/>
            </a:prstGeom>
            <a:noFill/>
            <a:ln w="9525">
              <a:noFill/>
              <a:miter lim="800000"/>
              <a:headEnd/>
              <a:tailEnd/>
            </a:ln>
          </p:spPr>
          <p:txBody>
            <a:bodyPr>
              <a:spAutoFit/>
            </a:bodyPr>
            <a:lstStyle/>
            <a:p>
              <a:pPr>
                <a:spcBef>
                  <a:spcPct val="50000"/>
                </a:spcBef>
              </a:pPr>
              <a:r>
                <a:rPr lang="en-US" dirty="0"/>
                <a:t>Bike Ride</a:t>
              </a:r>
            </a:p>
          </p:txBody>
        </p:sp>
      </p:grpSp>
      <p:grpSp>
        <p:nvGrpSpPr>
          <p:cNvPr id="12" name="Group 32"/>
          <p:cNvGrpSpPr>
            <a:grpSpLocks/>
          </p:cNvGrpSpPr>
          <p:nvPr/>
        </p:nvGrpSpPr>
        <p:grpSpPr bwMode="auto">
          <a:xfrm>
            <a:off x="0" y="2438400"/>
            <a:ext cx="1676400" cy="1433513"/>
            <a:chOff x="0" y="1536"/>
            <a:chExt cx="1056" cy="903"/>
          </a:xfrm>
        </p:grpSpPr>
        <p:pic>
          <p:nvPicPr>
            <p:cNvPr id="12316" name="Picture 33" descr="j0213283"/>
            <p:cNvPicPr>
              <a:picLocks noChangeAspect="1" noChangeArrowheads="1"/>
            </p:cNvPicPr>
            <p:nvPr/>
          </p:nvPicPr>
          <p:blipFill>
            <a:blip r:embed="rId12" cstate="print"/>
            <a:srcRect/>
            <a:stretch>
              <a:fillRect/>
            </a:stretch>
          </p:blipFill>
          <p:spPr bwMode="auto">
            <a:xfrm>
              <a:off x="0" y="1536"/>
              <a:ext cx="960" cy="683"/>
            </a:xfrm>
            <a:prstGeom prst="rect">
              <a:avLst/>
            </a:prstGeom>
            <a:noFill/>
            <a:ln w="9525">
              <a:noFill/>
              <a:miter lim="800000"/>
              <a:headEnd/>
              <a:tailEnd/>
            </a:ln>
          </p:spPr>
        </p:pic>
        <p:sp>
          <p:nvSpPr>
            <p:cNvPr id="12317" name="Text Box 34"/>
            <p:cNvSpPr txBox="1">
              <a:spLocks noChangeArrowheads="1"/>
            </p:cNvSpPr>
            <p:nvPr/>
          </p:nvSpPr>
          <p:spPr bwMode="auto">
            <a:xfrm>
              <a:off x="0" y="2208"/>
              <a:ext cx="1056" cy="231"/>
            </a:xfrm>
            <a:prstGeom prst="rect">
              <a:avLst/>
            </a:prstGeom>
            <a:noFill/>
            <a:ln w="9525">
              <a:noFill/>
              <a:miter lim="800000"/>
              <a:headEnd/>
              <a:tailEnd/>
            </a:ln>
          </p:spPr>
          <p:txBody>
            <a:bodyPr>
              <a:spAutoFit/>
            </a:bodyPr>
            <a:lstStyle/>
            <a:p>
              <a:pPr>
                <a:spcBef>
                  <a:spcPct val="50000"/>
                </a:spcBef>
              </a:pPr>
              <a:r>
                <a:rPr lang="en-US" dirty="0"/>
                <a:t>Friend’s House</a:t>
              </a:r>
            </a:p>
          </p:txBody>
        </p:sp>
      </p:grpSp>
      <p:grpSp>
        <p:nvGrpSpPr>
          <p:cNvPr id="13" name="Group 35"/>
          <p:cNvGrpSpPr>
            <a:grpSpLocks/>
          </p:cNvGrpSpPr>
          <p:nvPr/>
        </p:nvGrpSpPr>
        <p:grpSpPr bwMode="auto">
          <a:xfrm>
            <a:off x="4343400" y="4724400"/>
            <a:ext cx="1828800" cy="2119313"/>
            <a:chOff x="2736" y="2976"/>
            <a:chExt cx="1152" cy="1335"/>
          </a:xfrm>
        </p:grpSpPr>
        <p:pic>
          <p:nvPicPr>
            <p:cNvPr id="12314" name="Picture 36" descr="j0343727"/>
            <p:cNvPicPr>
              <a:picLocks noChangeAspect="1" noChangeArrowheads="1"/>
            </p:cNvPicPr>
            <p:nvPr/>
          </p:nvPicPr>
          <p:blipFill>
            <a:blip r:embed="rId13" cstate="print"/>
            <a:srcRect/>
            <a:stretch>
              <a:fillRect/>
            </a:stretch>
          </p:blipFill>
          <p:spPr bwMode="auto">
            <a:xfrm>
              <a:off x="2736" y="2976"/>
              <a:ext cx="1148" cy="1111"/>
            </a:xfrm>
            <a:prstGeom prst="rect">
              <a:avLst/>
            </a:prstGeom>
            <a:noFill/>
            <a:ln w="9525">
              <a:noFill/>
              <a:miter lim="800000"/>
              <a:headEnd/>
              <a:tailEnd/>
            </a:ln>
          </p:spPr>
        </p:pic>
        <p:sp>
          <p:nvSpPr>
            <p:cNvPr id="12315" name="Text Box 37"/>
            <p:cNvSpPr txBox="1">
              <a:spLocks noChangeArrowheads="1"/>
            </p:cNvSpPr>
            <p:nvPr/>
          </p:nvSpPr>
          <p:spPr bwMode="auto">
            <a:xfrm>
              <a:off x="2736" y="4080"/>
              <a:ext cx="1152" cy="231"/>
            </a:xfrm>
            <a:prstGeom prst="rect">
              <a:avLst/>
            </a:prstGeom>
            <a:noFill/>
            <a:ln w="9525">
              <a:noFill/>
              <a:miter lim="800000"/>
              <a:headEnd/>
              <a:tailEnd/>
            </a:ln>
          </p:spPr>
          <p:txBody>
            <a:bodyPr>
              <a:spAutoFit/>
            </a:bodyPr>
            <a:lstStyle/>
            <a:p>
              <a:pPr algn="ctr">
                <a:spcBef>
                  <a:spcPct val="50000"/>
                </a:spcBef>
              </a:pPr>
              <a:r>
                <a:rPr lang="en-US" dirty="0"/>
                <a:t>Walmart</a:t>
              </a:r>
            </a:p>
          </p:txBody>
        </p:sp>
      </p:grpSp>
      <p:grpSp>
        <p:nvGrpSpPr>
          <p:cNvPr id="14" name="Group 38"/>
          <p:cNvGrpSpPr>
            <a:grpSpLocks/>
          </p:cNvGrpSpPr>
          <p:nvPr/>
        </p:nvGrpSpPr>
        <p:grpSpPr bwMode="auto">
          <a:xfrm>
            <a:off x="7391400" y="304800"/>
            <a:ext cx="1295400" cy="1357313"/>
            <a:chOff x="4656" y="192"/>
            <a:chExt cx="816" cy="855"/>
          </a:xfrm>
        </p:grpSpPr>
        <p:pic>
          <p:nvPicPr>
            <p:cNvPr id="12312" name="Picture 39" descr="j0339566"/>
            <p:cNvPicPr>
              <a:picLocks noChangeAspect="1" noChangeArrowheads="1"/>
            </p:cNvPicPr>
            <p:nvPr/>
          </p:nvPicPr>
          <p:blipFill>
            <a:blip r:embed="rId14" cstate="print"/>
            <a:srcRect/>
            <a:stretch>
              <a:fillRect/>
            </a:stretch>
          </p:blipFill>
          <p:spPr bwMode="auto">
            <a:xfrm>
              <a:off x="4704" y="192"/>
              <a:ext cx="666" cy="666"/>
            </a:xfrm>
            <a:prstGeom prst="rect">
              <a:avLst/>
            </a:prstGeom>
            <a:noFill/>
            <a:ln w="9525">
              <a:noFill/>
              <a:miter lim="800000"/>
              <a:headEnd/>
              <a:tailEnd/>
            </a:ln>
          </p:spPr>
        </p:pic>
        <p:sp>
          <p:nvSpPr>
            <p:cNvPr id="12313" name="Text Box 40"/>
            <p:cNvSpPr txBox="1">
              <a:spLocks noChangeArrowheads="1"/>
            </p:cNvSpPr>
            <p:nvPr/>
          </p:nvSpPr>
          <p:spPr bwMode="auto">
            <a:xfrm>
              <a:off x="4656" y="816"/>
              <a:ext cx="816" cy="231"/>
            </a:xfrm>
            <a:prstGeom prst="rect">
              <a:avLst/>
            </a:prstGeom>
            <a:noFill/>
            <a:ln w="9525">
              <a:noFill/>
              <a:miter lim="800000"/>
              <a:headEnd/>
              <a:tailEnd/>
            </a:ln>
          </p:spPr>
          <p:txBody>
            <a:bodyPr>
              <a:spAutoFit/>
            </a:bodyPr>
            <a:lstStyle/>
            <a:p>
              <a:pPr algn="ctr">
                <a:spcBef>
                  <a:spcPct val="50000"/>
                </a:spcBef>
              </a:pPr>
              <a:r>
                <a:rPr lang="en-US" dirty="0"/>
                <a:t>Movies</a:t>
              </a:r>
            </a:p>
          </p:txBody>
        </p:sp>
      </p:grpSp>
      <p:grpSp>
        <p:nvGrpSpPr>
          <p:cNvPr id="15" name="Group 41"/>
          <p:cNvGrpSpPr>
            <a:grpSpLocks/>
          </p:cNvGrpSpPr>
          <p:nvPr/>
        </p:nvGrpSpPr>
        <p:grpSpPr bwMode="auto">
          <a:xfrm>
            <a:off x="1828800" y="0"/>
            <a:ext cx="1536700" cy="1890713"/>
            <a:chOff x="1152" y="0"/>
            <a:chExt cx="968" cy="1191"/>
          </a:xfrm>
        </p:grpSpPr>
        <p:pic>
          <p:nvPicPr>
            <p:cNvPr id="12310" name="Picture 42" descr="j0250163"/>
            <p:cNvPicPr>
              <a:picLocks noChangeAspect="1" noChangeArrowheads="1"/>
            </p:cNvPicPr>
            <p:nvPr/>
          </p:nvPicPr>
          <p:blipFill>
            <a:blip r:embed="rId15" cstate="print"/>
            <a:srcRect/>
            <a:stretch>
              <a:fillRect/>
            </a:stretch>
          </p:blipFill>
          <p:spPr bwMode="auto">
            <a:xfrm>
              <a:off x="1152" y="0"/>
              <a:ext cx="968" cy="1076"/>
            </a:xfrm>
            <a:prstGeom prst="rect">
              <a:avLst/>
            </a:prstGeom>
            <a:noFill/>
            <a:ln w="9525">
              <a:noFill/>
              <a:miter lim="800000"/>
              <a:headEnd/>
              <a:tailEnd/>
            </a:ln>
          </p:spPr>
        </p:pic>
        <p:sp>
          <p:nvSpPr>
            <p:cNvPr id="12311" name="Text Box 43"/>
            <p:cNvSpPr txBox="1">
              <a:spLocks noChangeArrowheads="1"/>
            </p:cNvSpPr>
            <p:nvPr/>
          </p:nvSpPr>
          <p:spPr bwMode="auto">
            <a:xfrm>
              <a:off x="1296" y="960"/>
              <a:ext cx="576" cy="231"/>
            </a:xfrm>
            <a:prstGeom prst="rect">
              <a:avLst/>
            </a:prstGeom>
            <a:noFill/>
            <a:ln w="9525">
              <a:noFill/>
              <a:miter lim="800000"/>
              <a:headEnd/>
              <a:tailEnd/>
            </a:ln>
          </p:spPr>
          <p:txBody>
            <a:bodyPr>
              <a:spAutoFit/>
            </a:bodyPr>
            <a:lstStyle/>
            <a:p>
              <a:pPr>
                <a:spcBef>
                  <a:spcPct val="50000"/>
                </a:spcBef>
              </a:pPr>
              <a:r>
                <a:rPr lang="en-US" dirty="0"/>
                <a:t>YMCA</a:t>
              </a:r>
            </a:p>
          </p:txBody>
        </p:sp>
      </p:grpSp>
      <p:grpSp>
        <p:nvGrpSpPr>
          <p:cNvPr id="16" name="Group 44"/>
          <p:cNvGrpSpPr>
            <a:grpSpLocks/>
          </p:cNvGrpSpPr>
          <p:nvPr/>
        </p:nvGrpSpPr>
        <p:grpSpPr bwMode="auto">
          <a:xfrm>
            <a:off x="0" y="4724400"/>
            <a:ext cx="1752600" cy="1966913"/>
            <a:chOff x="0" y="2976"/>
            <a:chExt cx="1104" cy="1239"/>
          </a:xfrm>
        </p:grpSpPr>
        <p:pic>
          <p:nvPicPr>
            <p:cNvPr id="12308" name="Picture 45" descr="j0186076"/>
            <p:cNvPicPr>
              <a:picLocks noChangeAspect="1" noChangeArrowheads="1"/>
            </p:cNvPicPr>
            <p:nvPr/>
          </p:nvPicPr>
          <p:blipFill>
            <a:blip r:embed="rId16" cstate="print"/>
            <a:srcRect/>
            <a:stretch>
              <a:fillRect/>
            </a:stretch>
          </p:blipFill>
          <p:spPr bwMode="auto">
            <a:xfrm>
              <a:off x="144" y="2976"/>
              <a:ext cx="717" cy="960"/>
            </a:xfrm>
            <a:prstGeom prst="rect">
              <a:avLst/>
            </a:prstGeom>
            <a:noFill/>
            <a:ln w="9525">
              <a:noFill/>
              <a:miter lim="800000"/>
              <a:headEnd/>
              <a:tailEnd/>
            </a:ln>
          </p:spPr>
        </p:pic>
        <p:sp>
          <p:nvSpPr>
            <p:cNvPr id="12309" name="Text Box 46"/>
            <p:cNvSpPr txBox="1">
              <a:spLocks noChangeArrowheads="1"/>
            </p:cNvSpPr>
            <p:nvPr/>
          </p:nvSpPr>
          <p:spPr bwMode="auto">
            <a:xfrm>
              <a:off x="0" y="3984"/>
              <a:ext cx="1104" cy="231"/>
            </a:xfrm>
            <a:prstGeom prst="rect">
              <a:avLst/>
            </a:prstGeom>
            <a:noFill/>
            <a:ln w="9525">
              <a:noFill/>
              <a:miter lim="800000"/>
              <a:headEnd/>
              <a:tailEnd/>
            </a:ln>
          </p:spPr>
          <p:txBody>
            <a:bodyPr>
              <a:spAutoFit/>
            </a:bodyPr>
            <a:lstStyle/>
            <a:p>
              <a:pPr algn="ctr">
                <a:spcBef>
                  <a:spcPct val="50000"/>
                </a:spcBef>
              </a:pPr>
              <a:r>
                <a:rPr lang="en-US" dirty="0"/>
                <a:t>Pizza Hut</a:t>
              </a:r>
            </a:p>
          </p:txBody>
        </p:sp>
      </p:grpSp>
      <p:grpSp>
        <p:nvGrpSpPr>
          <p:cNvPr id="17" name="Group 47"/>
          <p:cNvGrpSpPr>
            <a:grpSpLocks/>
          </p:cNvGrpSpPr>
          <p:nvPr/>
        </p:nvGrpSpPr>
        <p:grpSpPr bwMode="auto">
          <a:xfrm>
            <a:off x="4648200" y="2438400"/>
            <a:ext cx="1600200" cy="2043113"/>
            <a:chOff x="2928" y="1536"/>
            <a:chExt cx="1008" cy="1287"/>
          </a:xfrm>
        </p:grpSpPr>
        <p:pic>
          <p:nvPicPr>
            <p:cNvPr id="12306" name="Picture 48" descr="j0318774"/>
            <p:cNvPicPr>
              <a:picLocks noChangeAspect="1" noChangeArrowheads="1"/>
            </p:cNvPicPr>
            <p:nvPr/>
          </p:nvPicPr>
          <p:blipFill>
            <a:blip r:embed="rId17" cstate="print"/>
            <a:srcRect/>
            <a:stretch>
              <a:fillRect/>
            </a:stretch>
          </p:blipFill>
          <p:spPr bwMode="auto">
            <a:xfrm>
              <a:off x="3072" y="1536"/>
              <a:ext cx="689" cy="1008"/>
            </a:xfrm>
            <a:prstGeom prst="rect">
              <a:avLst/>
            </a:prstGeom>
            <a:noFill/>
            <a:ln w="9525">
              <a:noFill/>
              <a:miter lim="800000"/>
              <a:headEnd/>
              <a:tailEnd/>
            </a:ln>
          </p:spPr>
        </p:pic>
        <p:sp>
          <p:nvSpPr>
            <p:cNvPr id="12307" name="Text Box 49"/>
            <p:cNvSpPr txBox="1">
              <a:spLocks noChangeArrowheads="1"/>
            </p:cNvSpPr>
            <p:nvPr/>
          </p:nvSpPr>
          <p:spPr bwMode="auto">
            <a:xfrm>
              <a:off x="2928" y="2592"/>
              <a:ext cx="1008" cy="231"/>
            </a:xfrm>
            <a:prstGeom prst="rect">
              <a:avLst/>
            </a:prstGeom>
            <a:noFill/>
            <a:ln w="9525">
              <a:noFill/>
              <a:miter lim="800000"/>
              <a:headEnd/>
              <a:tailEnd/>
            </a:ln>
          </p:spPr>
          <p:txBody>
            <a:bodyPr>
              <a:spAutoFit/>
            </a:bodyPr>
            <a:lstStyle/>
            <a:p>
              <a:pPr algn="ctr">
                <a:spcBef>
                  <a:spcPct val="50000"/>
                </a:spcBef>
              </a:pPr>
              <a:r>
                <a:rPr lang="en-US" dirty="0"/>
                <a:t>Skate Park</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dissolv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dissolv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dissolve">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dissolve">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dissolve">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dissolv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dissolve">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dissolve">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dissolve">
                                      <p:cBhvr>
                                        <p:cTn id="72" dur="500"/>
                                        <p:tgtEl>
                                          <p:spTgt spid="16"/>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dissolve">
                                      <p:cBhvr>
                                        <p:cTn id="7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pPr eaLnBrk="1" hangingPunct="1">
              <a:defRPr/>
            </a:pPr>
            <a:r>
              <a:rPr lang="en-US" dirty="0" smtClean="0"/>
              <a:t>Jason</a:t>
            </a:r>
          </a:p>
        </p:txBody>
      </p:sp>
      <p:sp>
        <p:nvSpPr>
          <p:cNvPr id="204803" name="Rectangle 3"/>
          <p:cNvSpPr>
            <a:spLocks noGrp="1" noChangeArrowheads="1"/>
          </p:cNvSpPr>
          <p:nvPr>
            <p:ph type="body" idx="1"/>
          </p:nvPr>
        </p:nvSpPr>
        <p:spPr/>
        <p:txBody>
          <a:bodyPr/>
          <a:lstStyle/>
          <a:p>
            <a:pPr eaLnBrk="1" hangingPunct="1">
              <a:defRPr/>
            </a:pPr>
            <a:r>
              <a:rPr lang="en-US" dirty="0" smtClean="0"/>
              <a:t>17 years old</a:t>
            </a:r>
          </a:p>
          <a:p>
            <a:pPr eaLnBrk="1" hangingPunct="1">
              <a:defRPr/>
            </a:pPr>
            <a:r>
              <a:rPr lang="en-US" dirty="0" smtClean="0"/>
              <a:t>Autism Spectrum Disorder</a:t>
            </a:r>
          </a:p>
          <a:p>
            <a:pPr eaLnBrk="1" hangingPunct="1">
              <a:defRPr/>
            </a:pPr>
            <a:r>
              <a:rPr lang="en-US" dirty="0" smtClean="0"/>
              <a:t>Lives in a residential facility</a:t>
            </a:r>
          </a:p>
          <a:p>
            <a:pPr eaLnBrk="1" hangingPunct="1">
              <a:defRPr/>
            </a:pPr>
            <a:r>
              <a:rPr lang="en-US" dirty="0" smtClean="0"/>
              <a:t>Attends school in the same facility</a:t>
            </a:r>
          </a:p>
          <a:p>
            <a:pPr algn="ctr" eaLnBrk="1" hangingPunct="1">
              <a:buFont typeface="Wingdings" pitchFamily="2" charset="2"/>
              <a:buNone/>
              <a:defRPr/>
            </a:pPr>
            <a:endParaRPr lang="en-US" dirty="0" smtClean="0"/>
          </a:p>
          <a:p>
            <a:pPr algn="ctr" eaLnBrk="1" hangingPunct="1">
              <a:spcBef>
                <a:spcPct val="0"/>
              </a:spcBef>
              <a:buClrTx/>
              <a:buSzPct val="100000"/>
              <a:buFontTx/>
              <a:buNone/>
              <a:defRPr/>
            </a:pPr>
            <a:r>
              <a:rPr lang="en-US" dirty="0" smtClean="0"/>
              <a:t>In a single, typical week, Jason goes...</a:t>
            </a:r>
          </a:p>
          <a:p>
            <a:pPr algn="ctr" eaLnBrk="1" hangingPunct="1">
              <a:buFont typeface="Wingdings" pitchFamily="2" charset="2"/>
              <a:buNone/>
              <a:defRPr/>
            </a:pPr>
            <a:endParaRPr lang="en-US" u="sng"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6850" name="Picture 2" descr="j0194226"/>
          <p:cNvPicPr>
            <a:picLocks noGrp="1" noChangeAspect="1" noChangeArrowheads="1"/>
          </p:cNvPicPr>
          <p:nvPr>
            <p:ph/>
          </p:nvPr>
        </p:nvPicPr>
        <p:blipFill>
          <a:blip r:embed="rId2" cstate="print"/>
          <a:srcRect/>
          <a:stretch>
            <a:fillRect/>
          </a:stretch>
        </p:blipFill>
        <p:spPr>
          <a:xfrm>
            <a:off x="533400" y="1998663"/>
            <a:ext cx="8153400" cy="2433637"/>
          </a:xfrm>
          <a:noFill/>
        </p:spPr>
      </p:pic>
      <p:sp>
        <p:nvSpPr>
          <p:cNvPr id="14339" name="Text Box 3"/>
          <p:cNvSpPr txBox="1">
            <a:spLocks noChangeArrowheads="1"/>
          </p:cNvSpPr>
          <p:nvPr/>
        </p:nvSpPr>
        <p:spPr bwMode="auto">
          <a:xfrm>
            <a:off x="762000" y="4648200"/>
            <a:ext cx="1600200" cy="366713"/>
          </a:xfrm>
          <a:prstGeom prst="rect">
            <a:avLst/>
          </a:prstGeom>
          <a:noFill/>
          <a:ln w="9525">
            <a:noFill/>
            <a:miter lim="800000"/>
            <a:headEnd/>
            <a:tailEnd/>
          </a:ln>
        </p:spPr>
        <p:txBody>
          <a:bodyPr>
            <a:spAutoFit/>
          </a:bodyPr>
          <a:lstStyle/>
          <a:p>
            <a:pPr algn="ctr"/>
            <a:endParaRPr lang="en-US" dirty="0"/>
          </a:p>
        </p:txBody>
      </p:sp>
      <p:grpSp>
        <p:nvGrpSpPr>
          <p:cNvPr id="2" name="Group 4"/>
          <p:cNvGrpSpPr>
            <a:grpSpLocks/>
          </p:cNvGrpSpPr>
          <p:nvPr/>
        </p:nvGrpSpPr>
        <p:grpSpPr bwMode="auto">
          <a:xfrm>
            <a:off x="304800" y="4419600"/>
            <a:ext cx="1371600" cy="976313"/>
            <a:chOff x="192" y="2784"/>
            <a:chExt cx="864" cy="615"/>
          </a:xfrm>
        </p:grpSpPr>
        <p:sp>
          <p:nvSpPr>
            <p:cNvPr id="14353" name="Text Box 5"/>
            <p:cNvSpPr txBox="1">
              <a:spLocks noChangeArrowheads="1"/>
            </p:cNvSpPr>
            <p:nvPr/>
          </p:nvSpPr>
          <p:spPr bwMode="auto">
            <a:xfrm>
              <a:off x="192" y="3168"/>
              <a:ext cx="864" cy="231"/>
            </a:xfrm>
            <a:prstGeom prst="rect">
              <a:avLst/>
            </a:prstGeom>
            <a:solidFill>
              <a:schemeClr val="accent1"/>
            </a:solidFill>
            <a:ln w="9525">
              <a:noFill/>
              <a:miter lim="800000"/>
              <a:headEnd/>
              <a:tailEnd/>
            </a:ln>
          </p:spPr>
          <p:txBody>
            <a:bodyPr>
              <a:spAutoFit/>
            </a:bodyPr>
            <a:lstStyle/>
            <a:p>
              <a:pPr algn="ctr">
                <a:spcBef>
                  <a:spcPct val="50000"/>
                </a:spcBef>
              </a:pPr>
              <a:r>
                <a:rPr lang="en-US" dirty="0"/>
                <a:t>School</a:t>
              </a:r>
            </a:p>
          </p:txBody>
        </p:sp>
        <p:sp>
          <p:nvSpPr>
            <p:cNvPr id="14354" name="Line 6"/>
            <p:cNvSpPr>
              <a:spLocks noChangeShapeType="1"/>
            </p:cNvSpPr>
            <p:nvPr/>
          </p:nvSpPr>
          <p:spPr bwMode="auto">
            <a:xfrm flipV="1">
              <a:off x="672" y="2784"/>
              <a:ext cx="48" cy="384"/>
            </a:xfrm>
            <a:prstGeom prst="line">
              <a:avLst/>
            </a:prstGeom>
            <a:noFill/>
            <a:ln w="9525">
              <a:solidFill>
                <a:schemeClr val="tx1"/>
              </a:solidFill>
              <a:round/>
              <a:headEnd/>
              <a:tailEnd type="triangle" w="med" len="med"/>
            </a:ln>
          </p:spPr>
          <p:txBody>
            <a:bodyPr/>
            <a:lstStyle/>
            <a:p>
              <a:endParaRPr lang="en-US" dirty="0"/>
            </a:p>
          </p:txBody>
        </p:sp>
      </p:grpSp>
      <p:grpSp>
        <p:nvGrpSpPr>
          <p:cNvPr id="3" name="Group 7"/>
          <p:cNvGrpSpPr>
            <a:grpSpLocks/>
          </p:cNvGrpSpPr>
          <p:nvPr/>
        </p:nvGrpSpPr>
        <p:grpSpPr bwMode="auto">
          <a:xfrm>
            <a:off x="7010400" y="4419600"/>
            <a:ext cx="1828800" cy="976313"/>
            <a:chOff x="4416" y="2784"/>
            <a:chExt cx="1152" cy="615"/>
          </a:xfrm>
        </p:grpSpPr>
        <p:sp>
          <p:nvSpPr>
            <p:cNvPr id="14351" name="Text Box 8"/>
            <p:cNvSpPr txBox="1">
              <a:spLocks noChangeArrowheads="1"/>
            </p:cNvSpPr>
            <p:nvPr/>
          </p:nvSpPr>
          <p:spPr bwMode="auto">
            <a:xfrm>
              <a:off x="4416" y="3168"/>
              <a:ext cx="1152" cy="231"/>
            </a:xfrm>
            <a:prstGeom prst="rect">
              <a:avLst/>
            </a:prstGeom>
            <a:solidFill>
              <a:schemeClr val="accent1"/>
            </a:solidFill>
            <a:ln w="9525">
              <a:noFill/>
              <a:miter lim="800000"/>
              <a:headEnd/>
              <a:tailEnd/>
            </a:ln>
          </p:spPr>
          <p:txBody>
            <a:bodyPr>
              <a:spAutoFit/>
            </a:bodyPr>
            <a:lstStyle/>
            <a:p>
              <a:pPr algn="ctr">
                <a:spcBef>
                  <a:spcPct val="50000"/>
                </a:spcBef>
              </a:pPr>
              <a:r>
                <a:rPr lang="en-US" dirty="0"/>
                <a:t>Dormitory</a:t>
              </a:r>
            </a:p>
          </p:txBody>
        </p:sp>
        <p:sp>
          <p:nvSpPr>
            <p:cNvPr id="14352" name="Line 9"/>
            <p:cNvSpPr>
              <a:spLocks noChangeShapeType="1"/>
            </p:cNvSpPr>
            <p:nvPr/>
          </p:nvSpPr>
          <p:spPr bwMode="auto">
            <a:xfrm flipH="1" flipV="1">
              <a:off x="4944" y="2784"/>
              <a:ext cx="48" cy="336"/>
            </a:xfrm>
            <a:prstGeom prst="line">
              <a:avLst/>
            </a:prstGeom>
            <a:noFill/>
            <a:ln w="9525">
              <a:solidFill>
                <a:schemeClr val="tx1"/>
              </a:solidFill>
              <a:round/>
              <a:headEnd/>
              <a:tailEnd type="triangle" w="med" len="med"/>
            </a:ln>
          </p:spPr>
          <p:txBody>
            <a:bodyPr/>
            <a:lstStyle/>
            <a:p>
              <a:endParaRPr lang="en-US" dirty="0"/>
            </a:p>
          </p:txBody>
        </p:sp>
      </p:grpSp>
      <p:grpSp>
        <p:nvGrpSpPr>
          <p:cNvPr id="4" name="Group 10"/>
          <p:cNvGrpSpPr>
            <a:grpSpLocks/>
          </p:cNvGrpSpPr>
          <p:nvPr/>
        </p:nvGrpSpPr>
        <p:grpSpPr bwMode="auto">
          <a:xfrm>
            <a:off x="6248400" y="2133600"/>
            <a:ext cx="1828800" cy="914400"/>
            <a:chOff x="3936" y="1344"/>
            <a:chExt cx="1152" cy="576"/>
          </a:xfrm>
        </p:grpSpPr>
        <p:sp>
          <p:nvSpPr>
            <p:cNvPr id="14349" name="Text Box 11"/>
            <p:cNvSpPr txBox="1">
              <a:spLocks noChangeArrowheads="1"/>
            </p:cNvSpPr>
            <p:nvPr/>
          </p:nvSpPr>
          <p:spPr bwMode="auto">
            <a:xfrm>
              <a:off x="3936" y="1344"/>
              <a:ext cx="1152" cy="231"/>
            </a:xfrm>
            <a:prstGeom prst="rect">
              <a:avLst/>
            </a:prstGeom>
            <a:solidFill>
              <a:schemeClr val="accent1"/>
            </a:solidFill>
            <a:ln w="9525">
              <a:noFill/>
              <a:miter lim="800000"/>
              <a:headEnd/>
              <a:tailEnd/>
            </a:ln>
          </p:spPr>
          <p:txBody>
            <a:bodyPr>
              <a:spAutoFit/>
            </a:bodyPr>
            <a:lstStyle/>
            <a:p>
              <a:pPr algn="ctr">
                <a:spcBef>
                  <a:spcPct val="50000"/>
                </a:spcBef>
              </a:pPr>
              <a:r>
                <a:rPr lang="en-US" dirty="0"/>
                <a:t>Leisure Room</a:t>
              </a:r>
            </a:p>
          </p:txBody>
        </p:sp>
        <p:sp>
          <p:nvSpPr>
            <p:cNvPr id="14350" name="Line 12"/>
            <p:cNvSpPr>
              <a:spLocks noChangeShapeType="1"/>
            </p:cNvSpPr>
            <p:nvPr/>
          </p:nvSpPr>
          <p:spPr bwMode="auto">
            <a:xfrm flipH="1">
              <a:off x="4272" y="1536"/>
              <a:ext cx="144" cy="384"/>
            </a:xfrm>
            <a:prstGeom prst="line">
              <a:avLst/>
            </a:prstGeom>
            <a:noFill/>
            <a:ln w="9525">
              <a:solidFill>
                <a:schemeClr val="tx1"/>
              </a:solidFill>
              <a:round/>
              <a:headEnd/>
              <a:tailEnd type="triangle" w="med" len="med"/>
            </a:ln>
          </p:spPr>
          <p:txBody>
            <a:bodyPr/>
            <a:lstStyle/>
            <a:p>
              <a:endParaRPr lang="en-US" dirty="0"/>
            </a:p>
          </p:txBody>
        </p:sp>
      </p:grpSp>
      <p:grpSp>
        <p:nvGrpSpPr>
          <p:cNvPr id="5" name="Group 13"/>
          <p:cNvGrpSpPr>
            <a:grpSpLocks/>
          </p:cNvGrpSpPr>
          <p:nvPr/>
        </p:nvGrpSpPr>
        <p:grpSpPr bwMode="auto">
          <a:xfrm>
            <a:off x="3276600" y="4419600"/>
            <a:ext cx="2057400" cy="976313"/>
            <a:chOff x="2064" y="2784"/>
            <a:chExt cx="1296" cy="615"/>
          </a:xfrm>
        </p:grpSpPr>
        <p:sp>
          <p:nvSpPr>
            <p:cNvPr id="14347" name="Text Box 14"/>
            <p:cNvSpPr txBox="1">
              <a:spLocks noChangeArrowheads="1"/>
            </p:cNvSpPr>
            <p:nvPr/>
          </p:nvSpPr>
          <p:spPr bwMode="auto">
            <a:xfrm>
              <a:off x="2064" y="3168"/>
              <a:ext cx="1296" cy="231"/>
            </a:xfrm>
            <a:prstGeom prst="rect">
              <a:avLst/>
            </a:prstGeom>
            <a:solidFill>
              <a:schemeClr val="accent1"/>
            </a:solidFill>
            <a:ln w="9525">
              <a:noFill/>
              <a:miter lim="800000"/>
              <a:headEnd/>
              <a:tailEnd/>
            </a:ln>
          </p:spPr>
          <p:txBody>
            <a:bodyPr>
              <a:spAutoFit/>
            </a:bodyPr>
            <a:lstStyle/>
            <a:p>
              <a:pPr algn="ctr">
                <a:spcBef>
                  <a:spcPct val="50000"/>
                </a:spcBef>
              </a:pPr>
              <a:r>
                <a:rPr lang="en-US" dirty="0"/>
                <a:t>Dining Room</a:t>
              </a:r>
            </a:p>
          </p:txBody>
        </p:sp>
        <p:sp>
          <p:nvSpPr>
            <p:cNvPr id="14348" name="Line 15"/>
            <p:cNvSpPr>
              <a:spLocks noChangeShapeType="1"/>
            </p:cNvSpPr>
            <p:nvPr/>
          </p:nvSpPr>
          <p:spPr bwMode="auto">
            <a:xfrm flipV="1">
              <a:off x="2544" y="2784"/>
              <a:ext cx="192" cy="384"/>
            </a:xfrm>
            <a:prstGeom prst="line">
              <a:avLst/>
            </a:prstGeom>
            <a:noFill/>
            <a:ln w="9525">
              <a:solidFill>
                <a:schemeClr val="tx1"/>
              </a:solidFill>
              <a:round/>
              <a:headEnd/>
              <a:tailEnd type="triangle" w="med" len="med"/>
            </a:ln>
          </p:spPr>
          <p:txBody>
            <a:bodyPr/>
            <a:lstStyle/>
            <a:p>
              <a:endParaRPr lang="en-US" dirty="0"/>
            </a:p>
          </p:txBody>
        </p:sp>
      </p:grpSp>
      <p:grpSp>
        <p:nvGrpSpPr>
          <p:cNvPr id="6" name="Group 16"/>
          <p:cNvGrpSpPr>
            <a:grpSpLocks/>
          </p:cNvGrpSpPr>
          <p:nvPr/>
        </p:nvGrpSpPr>
        <p:grpSpPr bwMode="auto">
          <a:xfrm>
            <a:off x="2362200" y="1752600"/>
            <a:ext cx="1371600" cy="685800"/>
            <a:chOff x="1488" y="1104"/>
            <a:chExt cx="864" cy="432"/>
          </a:xfrm>
        </p:grpSpPr>
        <p:sp>
          <p:nvSpPr>
            <p:cNvPr id="14345" name="Text Box 17"/>
            <p:cNvSpPr txBox="1">
              <a:spLocks noChangeArrowheads="1"/>
            </p:cNvSpPr>
            <p:nvPr/>
          </p:nvSpPr>
          <p:spPr bwMode="auto">
            <a:xfrm>
              <a:off x="1488" y="1104"/>
              <a:ext cx="816" cy="231"/>
            </a:xfrm>
            <a:prstGeom prst="rect">
              <a:avLst/>
            </a:prstGeom>
            <a:solidFill>
              <a:schemeClr val="accent1"/>
            </a:solidFill>
            <a:ln w="9525">
              <a:noFill/>
              <a:miter lim="800000"/>
              <a:headEnd/>
              <a:tailEnd/>
            </a:ln>
          </p:spPr>
          <p:txBody>
            <a:bodyPr>
              <a:spAutoFit/>
            </a:bodyPr>
            <a:lstStyle/>
            <a:p>
              <a:pPr algn="ctr">
                <a:spcBef>
                  <a:spcPct val="50000"/>
                </a:spcBef>
              </a:pPr>
              <a:r>
                <a:rPr lang="en-US" dirty="0"/>
                <a:t>Chapel</a:t>
              </a:r>
            </a:p>
          </p:txBody>
        </p:sp>
        <p:sp>
          <p:nvSpPr>
            <p:cNvPr id="14346" name="Line 18"/>
            <p:cNvSpPr>
              <a:spLocks noChangeShapeType="1"/>
            </p:cNvSpPr>
            <p:nvPr/>
          </p:nvSpPr>
          <p:spPr bwMode="auto">
            <a:xfrm>
              <a:off x="1968" y="1296"/>
              <a:ext cx="384" cy="240"/>
            </a:xfrm>
            <a:prstGeom prst="line">
              <a:avLst/>
            </a:prstGeom>
            <a:noFill/>
            <a:ln w="9525">
              <a:solidFill>
                <a:schemeClr val="tx1"/>
              </a:solidFill>
              <a:round/>
              <a:headEnd/>
              <a:tailEnd type="triangle" w="med" len="med"/>
            </a:ln>
          </p:spPr>
          <p:txBody>
            <a:bodyPr/>
            <a:lstStyle/>
            <a:p>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6850"/>
                                        </p:tgtEl>
                                        <p:attrNameLst>
                                          <p:attrName>style.visibility</p:attrName>
                                        </p:attrNameLst>
                                      </p:cBhvr>
                                      <p:to>
                                        <p:strVal val="visible"/>
                                      </p:to>
                                    </p:set>
                                    <p:animEffect transition="in" filter="dissolve">
                                      <p:cBhvr>
                                        <p:cTn id="7" dur="500"/>
                                        <p:tgtEl>
                                          <p:spTgt spid="20685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par>
                                <p:cTn id="13" presetID="9"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ssolve">
                                      <p:cBhvr>
                                        <p:cTn id="15" dur="500"/>
                                        <p:tgtEl>
                                          <p:spTgt spid="6"/>
                                        </p:tgtEl>
                                      </p:cBhvr>
                                    </p:animEffect>
                                  </p:childTnLst>
                                </p:cTn>
                              </p:par>
                              <p:par>
                                <p:cTn id="16" presetID="9"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dissolve">
                                      <p:cBhvr>
                                        <p:cTn id="18" dur="500"/>
                                        <p:tgtEl>
                                          <p:spTgt spid="4"/>
                                        </p:tgtEl>
                                      </p:cBhvr>
                                    </p:animEffect>
                                  </p:childTnLst>
                                </p:cTn>
                              </p:par>
                              <p:par>
                                <p:cTn id="19" presetID="9"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dissolve">
                                      <p:cBhvr>
                                        <p:cTn id="21" dur="500"/>
                                        <p:tgtEl>
                                          <p:spTgt spid="3"/>
                                        </p:tgtEl>
                                      </p:cBhvr>
                                    </p:animEffect>
                                  </p:childTnLst>
                                </p:cTn>
                              </p:par>
                              <p:par>
                                <p:cTn id="22" presetID="9" presetClass="entr" presetSubtype="0" fill="hold"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dissolve">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pPr eaLnBrk="1" hangingPunct="1">
              <a:defRPr/>
            </a:pPr>
            <a:r>
              <a:rPr lang="en-US" dirty="0" smtClean="0"/>
              <a:t>CBI allows us to go from this</a:t>
            </a:r>
          </a:p>
        </p:txBody>
      </p:sp>
      <p:pic>
        <p:nvPicPr>
          <p:cNvPr id="15363" name="Picture 3" descr="j0194226"/>
          <p:cNvPicPr>
            <a:picLocks noChangeAspect="1" noChangeArrowheads="1"/>
          </p:cNvPicPr>
          <p:nvPr/>
        </p:nvPicPr>
        <p:blipFill>
          <a:blip r:embed="rId2" cstate="print"/>
          <a:srcRect/>
          <a:stretch>
            <a:fillRect/>
          </a:stretch>
        </p:blipFill>
        <p:spPr bwMode="auto">
          <a:xfrm>
            <a:off x="533400" y="1995488"/>
            <a:ext cx="8153400" cy="2432050"/>
          </a:xfrm>
          <a:prstGeom prst="rect">
            <a:avLst/>
          </a:prstGeom>
          <a:noFill/>
          <a:ln w="9525">
            <a:noFill/>
            <a:miter lim="800000"/>
            <a:headEnd/>
            <a:tailEnd/>
          </a:ln>
        </p:spPr>
      </p:pic>
      <p:sp>
        <p:nvSpPr>
          <p:cNvPr id="15364" name="Text Box 4"/>
          <p:cNvSpPr txBox="1">
            <a:spLocks noChangeArrowheads="1"/>
          </p:cNvSpPr>
          <p:nvPr/>
        </p:nvSpPr>
        <p:spPr bwMode="auto">
          <a:xfrm>
            <a:off x="762000" y="4648200"/>
            <a:ext cx="1600200" cy="366713"/>
          </a:xfrm>
          <a:prstGeom prst="rect">
            <a:avLst/>
          </a:prstGeom>
          <a:noFill/>
          <a:ln w="9525">
            <a:noFill/>
            <a:miter lim="800000"/>
            <a:headEnd/>
            <a:tailEnd/>
          </a:ln>
        </p:spPr>
        <p:txBody>
          <a:bodyPr>
            <a:spAutoFit/>
          </a:bodyPr>
          <a:lstStyle/>
          <a:p>
            <a:pPr algn="ctr"/>
            <a:endParaRPr lang="en-US" dirty="0"/>
          </a:p>
        </p:txBody>
      </p:sp>
      <p:grpSp>
        <p:nvGrpSpPr>
          <p:cNvPr id="15365" name="Group 5"/>
          <p:cNvGrpSpPr>
            <a:grpSpLocks/>
          </p:cNvGrpSpPr>
          <p:nvPr/>
        </p:nvGrpSpPr>
        <p:grpSpPr bwMode="auto">
          <a:xfrm>
            <a:off x="304800" y="4419600"/>
            <a:ext cx="1371600" cy="976313"/>
            <a:chOff x="192" y="2784"/>
            <a:chExt cx="864" cy="615"/>
          </a:xfrm>
        </p:grpSpPr>
        <p:sp>
          <p:nvSpPr>
            <p:cNvPr id="15378" name="Text Box 6"/>
            <p:cNvSpPr txBox="1">
              <a:spLocks noChangeArrowheads="1"/>
            </p:cNvSpPr>
            <p:nvPr/>
          </p:nvSpPr>
          <p:spPr bwMode="auto">
            <a:xfrm>
              <a:off x="192" y="3168"/>
              <a:ext cx="864" cy="231"/>
            </a:xfrm>
            <a:prstGeom prst="rect">
              <a:avLst/>
            </a:prstGeom>
            <a:solidFill>
              <a:schemeClr val="accent1"/>
            </a:solidFill>
            <a:ln w="9525">
              <a:noFill/>
              <a:miter lim="800000"/>
              <a:headEnd/>
              <a:tailEnd/>
            </a:ln>
          </p:spPr>
          <p:txBody>
            <a:bodyPr>
              <a:spAutoFit/>
            </a:bodyPr>
            <a:lstStyle/>
            <a:p>
              <a:pPr algn="ctr">
                <a:spcBef>
                  <a:spcPct val="50000"/>
                </a:spcBef>
              </a:pPr>
              <a:r>
                <a:rPr lang="en-US" dirty="0"/>
                <a:t>School</a:t>
              </a:r>
            </a:p>
          </p:txBody>
        </p:sp>
        <p:sp>
          <p:nvSpPr>
            <p:cNvPr id="15379" name="Line 7"/>
            <p:cNvSpPr>
              <a:spLocks noChangeShapeType="1"/>
            </p:cNvSpPr>
            <p:nvPr/>
          </p:nvSpPr>
          <p:spPr bwMode="auto">
            <a:xfrm flipV="1">
              <a:off x="672" y="2784"/>
              <a:ext cx="48" cy="384"/>
            </a:xfrm>
            <a:prstGeom prst="line">
              <a:avLst/>
            </a:prstGeom>
            <a:noFill/>
            <a:ln w="9525">
              <a:solidFill>
                <a:schemeClr val="tx1"/>
              </a:solidFill>
              <a:round/>
              <a:headEnd/>
              <a:tailEnd type="triangle" w="med" len="med"/>
            </a:ln>
          </p:spPr>
          <p:txBody>
            <a:bodyPr/>
            <a:lstStyle/>
            <a:p>
              <a:endParaRPr lang="en-US" dirty="0"/>
            </a:p>
          </p:txBody>
        </p:sp>
      </p:grpSp>
      <p:grpSp>
        <p:nvGrpSpPr>
          <p:cNvPr id="15366" name="Group 8"/>
          <p:cNvGrpSpPr>
            <a:grpSpLocks/>
          </p:cNvGrpSpPr>
          <p:nvPr/>
        </p:nvGrpSpPr>
        <p:grpSpPr bwMode="auto">
          <a:xfrm>
            <a:off x="7010400" y="4419600"/>
            <a:ext cx="1828800" cy="976313"/>
            <a:chOff x="4416" y="2784"/>
            <a:chExt cx="1152" cy="615"/>
          </a:xfrm>
        </p:grpSpPr>
        <p:sp>
          <p:nvSpPr>
            <p:cNvPr id="15376" name="Text Box 9"/>
            <p:cNvSpPr txBox="1">
              <a:spLocks noChangeArrowheads="1"/>
            </p:cNvSpPr>
            <p:nvPr/>
          </p:nvSpPr>
          <p:spPr bwMode="auto">
            <a:xfrm>
              <a:off x="4416" y="3168"/>
              <a:ext cx="1152" cy="231"/>
            </a:xfrm>
            <a:prstGeom prst="rect">
              <a:avLst/>
            </a:prstGeom>
            <a:solidFill>
              <a:schemeClr val="accent1"/>
            </a:solidFill>
            <a:ln w="9525">
              <a:noFill/>
              <a:miter lim="800000"/>
              <a:headEnd/>
              <a:tailEnd/>
            </a:ln>
          </p:spPr>
          <p:txBody>
            <a:bodyPr>
              <a:spAutoFit/>
            </a:bodyPr>
            <a:lstStyle/>
            <a:p>
              <a:pPr algn="ctr">
                <a:spcBef>
                  <a:spcPct val="50000"/>
                </a:spcBef>
              </a:pPr>
              <a:r>
                <a:rPr lang="en-US" dirty="0"/>
                <a:t>Dormitory</a:t>
              </a:r>
            </a:p>
          </p:txBody>
        </p:sp>
        <p:sp>
          <p:nvSpPr>
            <p:cNvPr id="15377" name="Line 10"/>
            <p:cNvSpPr>
              <a:spLocks noChangeShapeType="1"/>
            </p:cNvSpPr>
            <p:nvPr/>
          </p:nvSpPr>
          <p:spPr bwMode="auto">
            <a:xfrm flipH="1" flipV="1">
              <a:off x="4944" y="2784"/>
              <a:ext cx="48" cy="336"/>
            </a:xfrm>
            <a:prstGeom prst="line">
              <a:avLst/>
            </a:prstGeom>
            <a:noFill/>
            <a:ln w="9525">
              <a:solidFill>
                <a:schemeClr val="tx1"/>
              </a:solidFill>
              <a:round/>
              <a:headEnd/>
              <a:tailEnd type="triangle" w="med" len="med"/>
            </a:ln>
          </p:spPr>
          <p:txBody>
            <a:bodyPr/>
            <a:lstStyle/>
            <a:p>
              <a:endParaRPr lang="en-US" dirty="0"/>
            </a:p>
          </p:txBody>
        </p:sp>
      </p:grpSp>
      <p:grpSp>
        <p:nvGrpSpPr>
          <p:cNvPr id="15367" name="Group 11"/>
          <p:cNvGrpSpPr>
            <a:grpSpLocks/>
          </p:cNvGrpSpPr>
          <p:nvPr/>
        </p:nvGrpSpPr>
        <p:grpSpPr bwMode="auto">
          <a:xfrm>
            <a:off x="6248400" y="2133600"/>
            <a:ext cx="1828800" cy="914400"/>
            <a:chOff x="3936" y="1344"/>
            <a:chExt cx="1152" cy="576"/>
          </a:xfrm>
        </p:grpSpPr>
        <p:sp>
          <p:nvSpPr>
            <p:cNvPr id="15374" name="Text Box 12"/>
            <p:cNvSpPr txBox="1">
              <a:spLocks noChangeArrowheads="1"/>
            </p:cNvSpPr>
            <p:nvPr/>
          </p:nvSpPr>
          <p:spPr bwMode="auto">
            <a:xfrm>
              <a:off x="3936" y="1344"/>
              <a:ext cx="1152" cy="231"/>
            </a:xfrm>
            <a:prstGeom prst="rect">
              <a:avLst/>
            </a:prstGeom>
            <a:solidFill>
              <a:schemeClr val="accent1"/>
            </a:solidFill>
            <a:ln w="9525">
              <a:noFill/>
              <a:miter lim="800000"/>
              <a:headEnd/>
              <a:tailEnd/>
            </a:ln>
          </p:spPr>
          <p:txBody>
            <a:bodyPr>
              <a:spAutoFit/>
            </a:bodyPr>
            <a:lstStyle/>
            <a:p>
              <a:pPr algn="ctr">
                <a:spcBef>
                  <a:spcPct val="50000"/>
                </a:spcBef>
              </a:pPr>
              <a:r>
                <a:rPr lang="en-US" dirty="0"/>
                <a:t>Leisure Room</a:t>
              </a:r>
            </a:p>
          </p:txBody>
        </p:sp>
        <p:sp>
          <p:nvSpPr>
            <p:cNvPr id="15375" name="Line 13"/>
            <p:cNvSpPr>
              <a:spLocks noChangeShapeType="1"/>
            </p:cNvSpPr>
            <p:nvPr/>
          </p:nvSpPr>
          <p:spPr bwMode="auto">
            <a:xfrm flipH="1">
              <a:off x="4272" y="1536"/>
              <a:ext cx="144" cy="384"/>
            </a:xfrm>
            <a:prstGeom prst="line">
              <a:avLst/>
            </a:prstGeom>
            <a:noFill/>
            <a:ln w="9525">
              <a:solidFill>
                <a:schemeClr val="tx1"/>
              </a:solidFill>
              <a:round/>
              <a:headEnd/>
              <a:tailEnd type="triangle" w="med" len="med"/>
            </a:ln>
          </p:spPr>
          <p:txBody>
            <a:bodyPr/>
            <a:lstStyle/>
            <a:p>
              <a:endParaRPr lang="en-US" dirty="0"/>
            </a:p>
          </p:txBody>
        </p:sp>
      </p:grpSp>
      <p:grpSp>
        <p:nvGrpSpPr>
          <p:cNvPr id="15368" name="Group 14"/>
          <p:cNvGrpSpPr>
            <a:grpSpLocks/>
          </p:cNvGrpSpPr>
          <p:nvPr/>
        </p:nvGrpSpPr>
        <p:grpSpPr bwMode="auto">
          <a:xfrm>
            <a:off x="3276600" y="4419600"/>
            <a:ext cx="2057400" cy="976313"/>
            <a:chOff x="2064" y="2784"/>
            <a:chExt cx="1296" cy="615"/>
          </a:xfrm>
        </p:grpSpPr>
        <p:sp>
          <p:nvSpPr>
            <p:cNvPr id="15372" name="Text Box 15"/>
            <p:cNvSpPr txBox="1">
              <a:spLocks noChangeArrowheads="1"/>
            </p:cNvSpPr>
            <p:nvPr/>
          </p:nvSpPr>
          <p:spPr bwMode="auto">
            <a:xfrm>
              <a:off x="2064" y="3168"/>
              <a:ext cx="1296" cy="231"/>
            </a:xfrm>
            <a:prstGeom prst="rect">
              <a:avLst/>
            </a:prstGeom>
            <a:solidFill>
              <a:schemeClr val="accent1"/>
            </a:solidFill>
            <a:ln w="9525">
              <a:noFill/>
              <a:miter lim="800000"/>
              <a:headEnd/>
              <a:tailEnd/>
            </a:ln>
          </p:spPr>
          <p:txBody>
            <a:bodyPr>
              <a:spAutoFit/>
            </a:bodyPr>
            <a:lstStyle/>
            <a:p>
              <a:pPr algn="ctr">
                <a:spcBef>
                  <a:spcPct val="50000"/>
                </a:spcBef>
              </a:pPr>
              <a:r>
                <a:rPr lang="en-US" dirty="0"/>
                <a:t>Dining Room</a:t>
              </a:r>
            </a:p>
          </p:txBody>
        </p:sp>
        <p:sp>
          <p:nvSpPr>
            <p:cNvPr id="15373" name="Line 16"/>
            <p:cNvSpPr>
              <a:spLocks noChangeShapeType="1"/>
            </p:cNvSpPr>
            <p:nvPr/>
          </p:nvSpPr>
          <p:spPr bwMode="auto">
            <a:xfrm flipV="1">
              <a:off x="2544" y="2784"/>
              <a:ext cx="192" cy="384"/>
            </a:xfrm>
            <a:prstGeom prst="line">
              <a:avLst/>
            </a:prstGeom>
            <a:noFill/>
            <a:ln w="9525">
              <a:solidFill>
                <a:schemeClr val="tx1"/>
              </a:solidFill>
              <a:round/>
              <a:headEnd/>
              <a:tailEnd type="triangle" w="med" len="med"/>
            </a:ln>
          </p:spPr>
          <p:txBody>
            <a:bodyPr/>
            <a:lstStyle/>
            <a:p>
              <a:endParaRPr lang="en-US" dirty="0"/>
            </a:p>
          </p:txBody>
        </p:sp>
      </p:grpSp>
      <p:grpSp>
        <p:nvGrpSpPr>
          <p:cNvPr id="15369" name="Group 17"/>
          <p:cNvGrpSpPr>
            <a:grpSpLocks/>
          </p:cNvGrpSpPr>
          <p:nvPr/>
        </p:nvGrpSpPr>
        <p:grpSpPr bwMode="auto">
          <a:xfrm>
            <a:off x="2362200" y="1752600"/>
            <a:ext cx="1371600" cy="685800"/>
            <a:chOff x="1488" y="1104"/>
            <a:chExt cx="864" cy="432"/>
          </a:xfrm>
        </p:grpSpPr>
        <p:sp>
          <p:nvSpPr>
            <p:cNvPr id="15370" name="Text Box 18"/>
            <p:cNvSpPr txBox="1">
              <a:spLocks noChangeArrowheads="1"/>
            </p:cNvSpPr>
            <p:nvPr/>
          </p:nvSpPr>
          <p:spPr bwMode="auto">
            <a:xfrm>
              <a:off x="1488" y="1104"/>
              <a:ext cx="816" cy="231"/>
            </a:xfrm>
            <a:prstGeom prst="rect">
              <a:avLst/>
            </a:prstGeom>
            <a:solidFill>
              <a:schemeClr val="accent1"/>
            </a:solidFill>
            <a:ln w="9525">
              <a:noFill/>
              <a:miter lim="800000"/>
              <a:headEnd/>
              <a:tailEnd/>
            </a:ln>
          </p:spPr>
          <p:txBody>
            <a:bodyPr>
              <a:spAutoFit/>
            </a:bodyPr>
            <a:lstStyle/>
            <a:p>
              <a:pPr algn="ctr">
                <a:spcBef>
                  <a:spcPct val="50000"/>
                </a:spcBef>
              </a:pPr>
              <a:r>
                <a:rPr lang="en-US" dirty="0"/>
                <a:t>Chapel</a:t>
              </a:r>
            </a:p>
          </p:txBody>
        </p:sp>
        <p:sp>
          <p:nvSpPr>
            <p:cNvPr id="15371" name="Line 19"/>
            <p:cNvSpPr>
              <a:spLocks noChangeShapeType="1"/>
            </p:cNvSpPr>
            <p:nvPr/>
          </p:nvSpPr>
          <p:spPr bwMode="auto">
            <a:xfrm>
              <a:off x="1968" y="1296"/>
              <a:ext cx="384" cy="240"/>
            </a:xfrm>
            <a:prstGeom prst="line">
              <a:avLst/>
            </a:prstGeom>
            <a:noFill/>
            <a:ln w="9525">
              <a:solidFill>
                <a:schemeClr val="tx1"/>
              </a:solidFill>
              <a:round/>
              <a:headEnd/>
              <a:tailEnd type="triangle" w="med" len="med"/>
            </a:ln>
          </p:spPr>
          <p:txBody>
            <a:bodyPr/>
            <a:lstStyle/>
            <a:p>
              <a:endParaRPr lang="en-US" dirty="0"/>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0" y="0"/>
            <a:ext cx="8229600" cy="715963"/>
          </a:xfrm>
        </p:spPr>
        <p:txBody>
          <a:bodyPr/>
          <a:lstStyle/>
          <a:p>
            <a:pPr eaLnBrk="1" hangingPunct="1">
              <a:defRPr/>
            </a:pPr>
            <a:r>
              <a:rPr lang="en-US" sz="4000" dirty="0" smtClean="0"/>
              <a:t>To this...</a:t>
            </a:r>
          </a:p>
        </p:txBody>
      </p:sp>
      <p:grpSp>
        <p:nvGrpSpPr>
          <p:cNvPr id="16387" name="Group 3"/>
          <p:cNvGrpSpPr>
            <a:grpSpLocks/>
          </p:cNvGrpSpPr>
          <p:nvPr/>
        </p:nvGrpSpPr>
        <p:grpSpPr bwMode="auto">
          <a:xfrm>
            <a:off x="3124200" y="3048000"/>
            <a:ext cx="1223963" cy="1514475"/>
            <a:chOff x="2589" y="1869"/>
            <a:chExt cx="771" cy="954"/>
          </a:xfrm>
        </p:grpSpPr>
        <p:pic>
          <p:nvPicPr>
            <p:cNvPr id="16434" name="Picture 4" descr="j0185604"/>
            <p:cNvPicPr>
              <a:picLocks noChangeAspect="1" noChangeArrowheads="1"/>
            </p:cNvPicPr>
            <p:nvPr/>
          </p:nvPicPr>
          <p:blipFill>
            <a:blip r:embed="rId2" cstate="print"/>
            <a:srcRect/>
            <a:stretch>
              <a:fillRect/>
            </a:stretch>
          </p:blipFill>
          <p:spPr bwMode="auto">
            <a:xfrm>
              <a:off x="2589" y="1869"/>
              <a:ext cx="770" cy="771"/>
            </a:xfrm>
            <a:prstGeom prst="rect">
              <a:avLst/>
            </a:prstGeom>
            <a:noFill/>
            <a:ln w="9525">
              <a:noFill/>
              <a:miter lim="800000"/>
              <a:headEnd/>
              <a:tailEnd/>
            </a:ln>
          </p:spPr>
        </p:pic>
        <p:sp>
          <p:nvSpPr>
            <p:cNvPr id="16435" name="Text Box 5"/>
            <p:cNvSpPr txBox="1">
              <a:spLocks noChangeArrowheads="1"/>
            </p:cNvSpPr>
            <p:nvPr/>
          </p:nvSpPr>
          <p:spPr bwMode="auto">
            <a:xfrm>
              <a:off x="2592" y="2592"/>
              <a:ext cx="768" cy="231"/>
            </a:xfrm>
            <a:prstGeom prst="rect">
              <a:avLst/>
            </a:prstGeom>
            <a:noFill/>
            <a:ln w="9525">
              <a:noFill/>
              <a:miter lim="800000"/>
              <a:headEnd/>
              <a:tailEnd/>
            </a:ln>
          </p:spPr>
          <p:txBody>
            <a:bodyPr>
              <a:spAutoFit/>
            </a:bodyPr>
            <a:lstStyle/>
            <a:p>
              <a:pPr algn="ctr">
                <a:spcBef>
                  <a:spcPct val="50000"/>
                </a:spcBef>
              </a:pPr>
              <a:r>
                <a:rPr lang="en-US" dirty="0"/>
                <a:t>Home</a:t>
              </a:r>
            </a:p>
          </p:txBody>
        </p:sp>
      </p:grpSp>
      <p:grpSp>
        <p:nvGrpSpPr>
          <p:cNvPr id="16388" name="Group 6"/>
          <p:cNvGrpSpPr>
            <a:grpSpLocks/>
          </p:cNvGrpSpPr>
          <p:nvPr/>
        </p:nvGrpSpPr>
        <p:grpSpPr bwMode="auto">
          <a:xfrm>
            <a:off x="2819400" y="990600"/>
            <a:ext cx="1828800" cy="1814513"/>
            <a:chOff x="1776" y="624"/>
            <a:chExt cx="1152" cy="1143"/>
          </a:xfrm>
        </p:grpSpPr>
        <p:pic>
          <p:nvPicPr>
            <p:cNvPr id="16432" name="Picture 7" descr="j0183452"/>
            <p:cNvPicPr>
              <a:picLocks noChangeAspect="1" noChangeArrowheads="1"/>
            </p:cNvPicPr>
            <p:nvPr/>
          </p:nvPicPr>
          <p:blipFill>
            <a:blip r:embed="rId3" cstate="print"/>
            <a:srcRect/>
            <a:stretch>
              <a:fillRect/>
            </a:stretch>
          </p:blipFill>
          <p:spPr bwMode="auto">
            <a:xfrm>
              <a:off x="1776" y="624"/>
              <a:ext cx="1152" cy="1090"/>
            </a:xfrm>
            <a:prstGeom prst="rect">
              <a:avLst/>
            </a:prstGeom>
            <a:noFill/>
            <a:ln w="9525">
              <a:noFill/>
              <a:miter lim="800000"/>
              <a:headEnd/>
              <a:tailEnd/>
            </a:ln>
          </p:spPr>
        </p:pic>
        <p:sp>
          <p:nvSpPr>
            <p:cNvPr id="16433" name="Text Box 8"/>
            <p:cNvSpPr txBox="1">
              <a:spLocks noChangeArrowheads="1"/>
            </p:cNvSpPr>
            <p:nvPr/>
          </p:nvSpPr>
          <p:spPr bwMode="auto">
            <a:xfrm>
              <a:off x="1872" y="1536"/>
              <a:ext cx="960" cy="231"/>
            </a:xfrm>
            <a:prstGeom prst="rect">
              <a:avLst/>
            </a:prstGeom>
            <a:noFill/>
            <a:ln w="9525">
              <a:noFill/>
              <a:miter lim="800000"/>
              <a:headEnd/>
              <a:tailEnd/>
            </a:ln>
          </p:spPr>
          <p:txBody>
            <a:bodyPr>
              <a:spAutoFit/>
            </a:bodyPr>
            <a:lstStyle/>
            <a:p>
              <a:pPr algn="ctr">
                <a:spcBef>
                  <a:spcPct val="50000"/>
                </a:spcBef>
              </a:pPr>
              <a:r>
                <a:rPr lang="en-US" dirty="0"/>
                <a:t>School</a:t>
              </a:r>
            </a:p>
          </p:txBody>
        </p:sp>
      </p:grpSp>
      <p:grpSp>
        <p:nvGrpSpPr>
          <p:cNvPr id="16389" name="Group 9"/>
          <p:cNvGrpSpPr>
            <a:grpSpLocks/>
          </p:cNvGrpSpPr>
          <p:nvPr/>
        </p:nvGrpSpPr>
        <p:grpSpPr bwMode="auto">
          <a:xfrm>
            <a:off x="1600200" y="2590800"/>
            <a:ext cx="1371600" cy="1365250"/>
            <a:chOff x="1008" y="1632"/>
            <a:chExt cx="864" cy="860"/>
          </a:xfrm>
        </p:grpSpPr>
        <p:pic>
          <p:nvPicPr>
            <p:cNvPr id="16430" name="Picture 10" descr="j0183328"/>
            <p:cNvPicPr>
              <a:picLocks noChangeAspect="1" noChangeArrowheads="1"/>
            </p:cNvPicPr>
            <p:nvPr/>
          </p:nvPicPr>
          <p:blipFill>
            <a:blip r:embed="rId4" cstate="print"/>
            <a:srcRect/>
            <a:stretch>
              <a:fillRect/>
            </a:stretch>
          </p:blipFill>
          <p:spPr bwMode="auto">
            <a:xfrm>
              <a:off x="1008" y="1632"/>
              <a:ext cx="856" cy="860"/>
            </a:xfrm>
            <a:prstGeom prst="rect">
              <a:avLst/>
            </a:prstGeom>
            <a:noFill/>
            <a:ln w="9525">
              <a:noFill/>
              <a:miter lim="800000"/>
              <a:headEnd/>
              <a:tailEnd/>
            </a:ln>
          </p:spPr>
        </p:pic>
        <p:sp>
          <p:nvSpPr>
            <p:cNvPr id="16431" name="Text Box 11"/>
            <p:cNvSpPr txBox="1">
              <a:spLocks noChangeArrowheads="1"/>
            </p:cNvSpPr>
            <p:nvPr/>
          </p:nvSpPr>
          <p:spPr bwMode="auto">
            <a:xfrm>
              <a:off x="1104" y="2256"/>
              <a:ext cx="768" cy="231"/>
            </a:xfrm>
            <a:prstGeom prst="rect">
              <a:avLst/>
            </a:prstGeom>
            <a:noFill/>
            <a:ln w="9525">
              <a:noFill/>
              <a:miter lim="800000"/>
              <a:headEnd/>
              <a:tailEnd/>
            </a:ln>
          </p:spPr>
          <p:txBody>
            <a:bodyPr>
              <a:spAutoFit/>
            </a:bodyPr>
            <a:lstStyle/>
            <a:p>
              <a:pPr algn="ctr">
                <a:spcBef>
                  <a:spcPct val="50000"/>
                </a:spcBef>
              </a:pPr>
              <a:r>
                <a:rPr lang="en-US" dirty="0"/>
                <a:t>Bus</a:t>
              </a:r>
            </a:p>
          </p:txBody>
        </p:sp>
      </p:grpSp>
      <p:grpSp>
        <p:nvGrpSpPr>
          <p:cNvPr id="16390" name="Group 12"/>
          <p:cNvGrpSpPr>
            <a:grpSpLocks/>
          </p:cNvGrpSpPr>
          <p:nvPr/>
        </p:nvGrpSpPr>
        <p:grpSpPr bwMode="auto">
          <a:xfrm>
            <a:off x="6477000" y="685800"/>
            <a:ext cx="1066800" cy="1890713"/>
            <a:chOff x="4080" y="432"/>
            <a:chExt cx="672" cy="1191"/>
          </a:xfrm>
        </p:grpSpPr>
        <p:pic>
          <p:nvPicPr>
            <p:cNvPr id="16428" name="Picture 13" descr="j0160156"/>
            <p:cNvPicPr>
              <a:picLocks noChangeAspect="1" noChangeArrowheads="1"/>
            </p:cNvPicPr>
            <p:nvPr/>
          </p:nvPicPr>
          <p:blipFill>
            <a:blip r:embed="rId5" cstate="print"/>
            <a:srcRect/>
            <a:stretch>
              <a:fillRect/>
            </a:stretch>
          </p:blipFill>
          <p:spPr bwMode="auto">
            <a:xfrm>
              <a:off x="4080" y="432"/>
              <a:ext cx="581" cy="954"/>
            </a:xfrm>
            <a:prstGeom prst="rect">
              <a:avLst/>
            </a:prstGeom>
            <a:noFill/>
            <a:ln w="9525">
              <a:noFill/>
              <a:miter lim="800000"/>
              <a:headEnd/>
              <a:tailEnd/>
            </a:ln>
          </p:spPr>
        </p:pic>
        <p:sp>
          <p:nvSpPr>
            <p:cNvPr id="16429" name="Text Box 14"/>
            <p:cNvSpPr txBox="1">
              <a:spLocks noChangeArrowheads="1"/>
            </p:cNvSpPr>
            <p:nvPr/>
          </p:nvSpPr>
          <p:spPr bwMode="auto">
            <a:xfrm>
              <a:off x="4080" y="1392"/>
              <a:ext cx="672" cy="231"/>
            </a:xfrm>
            <a:prstGeom prst="rect">
              <a:avLst/>
            </a:prstGeom>
            <a:noFill/>
            <a:ln w="9525">
              <a:noFill/>
              <a:miter lim="800000"/>
              <a:headEnd/>
              <a:tailEnd/>
            </a:ln>
          </p:spPr>
          <p:txBody>
            <a:bodyPr>
              <a:spAutoFit/>
            </a:bodyPr>
            <a:lstStyle/>
            <a:p>
              <a:pPr algn="ctr">
                <a:spcBef>
                  <a:spcPct val="50000"/>
                </a:spcBef>
              </a:pPr>
              <a:r>
                <a:rPr lang="en-US" dirty="0"/>
                <a:t>Church</a:t>
              </a:r>
            </a:p>
          </p:txBody>
        </p:sp>
      </p:grpSp>
      <p:grpSp>
        <p:nvGrpSpPr>
          <p:cNvPr id="16391" name="Group 15"/>
          <p:cNvGrpSpPr>
            <a:grpSpLocks/>
          </p:cNvGrpSpPr>
          <p:nvPr/>
        </p:nvGrpSpPr>
        <p:grpSpPr bwMode="auto">
          <a:xfrm>
            <a:off x="6019800" y="4343400"/>
            <a:ext cx="1981200" cy="1890713"/>
            <a:chOff x="3792" y="2736"/>
            <a:chExt cx="1248" cy="1191"/>
          </a:xfrm>
        </p:grpSpPr>
        <p:pic>
          <p:nvPicPr>
            <p:cNvPr id="16426" name="Picture 16" descr="j0230984"/>
            <p:cNvPicPr>
              <a:picLocks noChangeAspect="1" noChangeArrowheads="1"/>
            </p:cNvPicPr>
            <p:nvPr/>
          </p:nvPicPr>
          <p:blipFill>
            <a:blip r:embed="rId6" cstate="print"/>
            <a:srcRect/>
            <a:stretch>
              <a:fillRect/>
            </a:stretch>
          </p:blipFill>
          <p:spPr bwMode="auto">
            <a:xfrm>
              <a:off x="3792" y="2736"/>
              <a:ext cx="1215" cy="984"/>
            </a:xfrm>
            <a:prstGeom prst="rect">
              <a:avLst/>
            </a:prstGeom>
            <a:noFill/>
            <a:ln w="9525">
              <a:noFill/>
              <a:miter lim="800000"/>
              <a:headEnd/>
              <a:tailEnd/>
            </a:ln>
          </p:spPr>
        </p:pic>
        <p:sp>
          <p:nvSpPr>
            <p:cNvPr id="16427" name="Text Box 17"/>
            <p:cNvSpPr txBox="1">
              <a:spLocks noChangeArrowheads="1"/>
            </p:cNvSpPr>
            <p:nvPr/>
          </p:nvSpPr>
          <p:spPr bwMode="auto">
            <a:xfrm>
              <a:off x="3840" y="3696"/>
              <a:ext cx="1200" cy="231"/>
            </a:xfrm>
            <a:prstGeom prst="rect">
              <a:avLst/>
            </a:prstGeom>
            <a:noFill/>
            <a:ln w="9525">
              <a:noFill/>
              <a:miter lim="800000"/>
              <a:headEnd/>
              <a:tailEnd/>
            </a:ln>
          </p:spPr>
          <p:txBody>
            <a:bodyPr>
              <a:spAutoFit/>
            </a:bodyPr>
            <a:lstStyle/>
            <a:p>
              <a:pPr algn="ctr">
                <a:spcBef>
                  <a:spcPct val="50000"/>
                </a:spcBef>
              </a:pPr>
              <a:r>
                <a:rPr lang="en-US" dirty="0"/>
                <a:t>Grocery Store</a:t>
              </a:r>
            </a:p>
          </p:txBody>
        </p:sp>
      </p:grpSp>
      <p:grpSp>
        <p:nvGrpSpPr>
          <p:cNvPr id="16392" name="Group 18"/>
          <p:cNvGrpSpPr>
            <a:grpSpLocks/>
          </p:cNvGrpSpPr>
          <p:nvPr/>
        </p:nvGrpSpPr>
        <p:grpSpPr bwMode="auto">
          <a:xfrm>
            <a:off x="1143000" y="3962400"/>
            <a:ext cx="1820863" cy="1357313"/>
            <a:chOff x="624" y="2976"/>
            <a:chExt cx="1147" cy="855"/>
          </a:xfrm>
        </p:grpSpPr>
        <p:pic>
          <p:nvPicPr>
            <p:cNvPr id="16424" name="Picture 19" descr="j0174825"/>
            <p:cNvPicPr>
              <a:picLocks noChangeAspect="1" noChangeArrowheads="1"/>
            </p:cNvPicPr>
            <p:nvPr/>
          </p:nvPicPr>
          <p:blipFill>
            <a:blip r:embed="rId7" cstate="print"/>
            <a:srcRect/>
            <a:stretch>
              <a:fillRect/>
            </a:stretch>
          </p:blipFill>
          <p:spPr bwMode="auto">
            <a:xfrm>
              <a:off x="624" y="2976"/>
              <a:ext cx="1147" cy="611"/>
            </a:xfrm>
            <a:prstGeom prst="rect">
              <a:avLst/>
            </a:prstGeom>
            <a:noFill/>
            <a:ln w="9525">
              <a:noFill/>
              <a:miter lim="800000"/>
              <a:headEnd/>
              <a:tailEnd/>
            </a:ln>
          </p:spPr>
        </p:pic>
        <p:sp>
          <p:nvSpPr>
            <p:cNvPr id="16425" name="Text Box 20"/>
            <p:cNvSpPr txBox="1">
              <a:spLocks noChangeArrowheads="1"/>
            </p:cNvSpPr>
            <p:nvPr/>
          </p:nvSpPr>
          <p:spPr bwMode="auto">
            <a:xfrm>
              <a:off x="720" y="3600"/>
              <a:ext cx="816" cy="231"/>
            </a:xfrm>
            <a:prstGeom prst="rect">
              <a:avLst/>
            </a:prstGeom>
            <a:noFill/>
            <a:ln w="9525">
              <a:noFill/>
              <a:miter lim="800000"/>
              <a:headEnd/>
              <a:tailEnd/>
            </a:ln>
          </p:spPr>
          <p:txBody>
            <a:bodyPr>
              <a:spAutoFit/>
            </a:bodyPr>
            <a:lstStyle/>
            <a:p>
              <a:pPr algn="ctr">
                <a:spcBef>
                  <a:spcPct val="50000"/>
                </a:spcBef>
              </a:pPr>
              <a:r>
                <a:rPr lang="en-US" dirty="0"/>
                <a:t>Beach</a:t>
              </a:r>
            </a:p>
          </p:txBody>
        </p:sp>
      </p:grpSp>
      <p:grpSp>
        <p:nvGrpSpPr>
          <p:cNvPr id="16393" name="Group 21"/>
          <p:cNvGrpSpPr>
            <a:grpSpLocks/>
          </p:cNvGrpSpPr>
          <p:nvPr/>
        </p:nvGrpSpPr>
        <p:grpSpPr bwMode="auto">
          <a:xfrm>
            <a:off x="6400800" y="2590800"/>
            <a:ext cx="2057400" cy="1814513"/>
            <a:chOff x="4032" y="1632"/>
            <a:chExt cx="1296" cy="1143"/>
          </a:xfrm>
        </p:grpSpPr>
        <p:pic>
          <p:nvPicPr>
            <p:cNvPr id="16422" name="Picture 22" descr="j0229001"/>
            <p:cNvPicPr>
              <a:picLocks noChangeAspect="1" noChangeArrowheads="1"/>
            </p:cNvPicPr>
            <p:nvPr/>
          </p:nvPicPr>
          <p:blipFill>
            <a:blip r:embed="rId8" cstate="print"/>
            <a:srcRect/>
            <a:stretch>
              <a:fillRect/>
            </a:stretch>
          </p:blipFill>
          <p:spPr bwMode="auto">
            <a:xfrm>
              <a:off x="4032" y="1632"/>
              <a:ext cx="1140" cy="933"/>
            </a:xfrm>
            <a:prstGeom prst="rect">
              <a:avLst/>
            </a:prstGeom>
            <a:noFill/>
            <a:ln w="9525">
              <a:noFill/>
              <a:miter lim="800000"/>
              <a:headEnd/>
              <a:tailEnd/>
            </a:ln>
          </p:spPr>
        </p:pic>
        <p:sp>
          <p:nvSpPr>
            <p:cNvPr id="16423" name="Text Box 23"/>
            <p:cNvSpPr txBox="1">
              <a:spLocks noChangeArrowheads="1"/>
            </p:cNvSpPr>
            <p:nvPr/>
          </p:nvSpPr>
          <p:spPr bwMode="auto">
            <a:xfrm>
              <a:off x="4128" y="2544"/>
              <a:ext cx="1200" cy="231"/>
            </a:xfrm>
            <a:prstGeom prst="rect">
              <a:avLst/>
            </a:prstGeom>
            <a:noFill/>
            <a:ln w="9525">
              <a:noFill/>
              <a:miter lim="800000"/>
              <a:headEnd/>
              <a:tailEnd/>
            </a:ln>
          </p:spPr>
          <p:txBody>
            <a:bodyPr>
              <a:spAutoFit/>
            </a:bodyPr>
            <a:lstStyle/>
            <a:p>
              <a:pPr>
                <a:spcBef>
                  <a:spcPct val="50000"/>
                </a:spcBef>
              </a:pPr>
              <a:r>
                <a:rPr lang="en-US" dirty="0"/>
                <a:t>Job @ Starbucks</a:t>
              </a:r>
            </a:p>
          </p:txBody>
        </p:sp>
      </p:grpSp>
      <p:grpSp>
        <p:nvGrpSpPr>
          <p:cNvPr id="16394" name="Group 24"/>
          <p:cNvGrpSpPr>
            <a:grpSpLocks/>
          </p:cNvGrpSpPr>
          <p:nvPr/>
        </p:nvGrpSpPr>
        <p:grpSpPr bwMode="auto">
          <a:xfrm>
            <a:off x="609600" y="838200"/>
            <a:ext cx="1447800" cy="1433513"/>
            <a:chOff x="384" y="528"/>
            <a:chExt cx="912" cy="903"/>
          </a:xfrm>
        </p:grpSpPr>
        <p:pic>
          <p:nvPicPr>
            <p:cNvPr id="16420" name="Picture 25" descr="j0339406"/>
            <p:cNvPicPr>
              <a:picLocks noChangeAspect="1" noChangeArrowheads="1"/>
            </p:cNvPicPr>
            <p:nvPr/>
          </p:nvPicPr>
          <p:blipFill>
            <a:blip r:embed="rId9" cstate="print"/>
            <a:srcRect/>
            <a:stretch>
              <a:fillRect/>
            </a:stretch>
          </p:blipFill>
          <p:spPr bwMode="auto">
            <a:xfrm>
              <a:off x="480" y="528"/>
              <a:ext cx="720" cy="720"/>
            </a:xfrm>
            <a:prstGeom prst="rect">
              <a:avLst/>
            </a:prstGeom>
            <a:noFill/>
            <a:ln w="9525">
              <a:noFill/>
              <a:miter lim="800000"/>
              <a:headEnd/>
              <a:tailEnd/>
            </a:ln>
          </p:spPr>
        </p:pic>
        <p:sp>
          <p:nvSpPr>
            <p:cNvPr id="16421" name="Text Box 26"/>
            <p:cNvSpPr txBox="1">
              <a:spLocks noChangeArrowheads="1"/>
            </p:cNvSpPr>
            <p:nvPr/>
          </p:nvSpPr>
          <p:spPr bwMode="auto">
            <a:xfrm>
              <a:off x="384" y="1200"/>
              <a:ext cx="912" cy="231"/>
            </a:xfrm>
            <a:prstGeom prst="rect">
              <a:avLst/>
            </a:prstGeom>
            <a:noFill/>
            <a:ln w="9525">
              <a:noFill/>
              <a:miter lim="800000"/>
              <a:headEnd/>
              <a:tailEnd/>
            </a:ln>
          </p:spPr>
          <p:txBody>
            <a:bodyPr>
              <a:spAutoFit/>
            </a:bodyPr>
            <a:lstStyle/>
            <a:p>
              <a:pPr>
                <a:spcBef>
                  <a:spcPct val="50000"/>
                </a:spcBef>
              </a:pPr>
              <a:r>
                <a:rPr lang="en-US" dirty="0"/>
                <a:t>McDonald’s</a:t>
              </a:r>
            </a:p>
          </p:txBody>
        </p:sp>
      </p:grpSp>
      <p:grpSp>
        <p:nvGrpSpPr>
          <p:cNvPr id="16395" name="Group 27"/>
          <p:cNvGrpSpPr>
            <a:grpSpLocks/>
          </p:cNvGrpSpPr>
          <p:nvPr/>
        </p:nvGrpSpPr>
        <p:grpSpPr bwMode="auto">
          <a:xfrm>
            <a:off x="2819400" y="4343400"/>
            <a:ext cx="1600200" cy="1890713"/>
            <a:chOff x="1776" y="2736"/>
            <a:chExt cx="1008" cy="1191"/>
          </a:xfrm>
        </p:grpSpPr>
        <p:pic>
          <p:nvPicPr>
            <p:cNvPr id="16418" name="Picture 28" descr="j0237643"/>
            <p:cNvPicPr>
              <a:picLocks noChangeAspect="1" noChangeArrowheads="1"/>
            </p:cNvPicPr>
            <p:nvPr/>
          </p:nvPicPr>
          <p:blipFill>
            <a:blip r:embed="rId10" cstate="print"/>
            <a:srcRect/>
            <a:stretch>
              <a:fillRect/>
            </a:stretch>
          </p:blipFill>
          <p:spPr bwMode="auto">
            <a:xfrm>
              <a:off x="1824" y="2736"/>
              <a:ext cx="934" cy="960"/>
            </a:xfrm>
            <a:prstGeom prst="rect">
              <a:avLst/>
            </a:prstGeom>
            <a:noFill/>
            <a:ln w="9525">
              <a:noFill/>
              <a:miter lim="800000"/>
              <a:headEnd/>
              <a:tailEnd/>
            </a:ln>
          </p:spPr>
        </p:pic>
        <p:sp>
          <p:nvSpPr>
            <p:cNvPr id="16419" name="Text Box 29"/>
            <p:cNvSpPr txBox="1">
              <a:spLocks noChangeArrowheads="1"/>
            </p:cNvSpPr>
            <p:nvPr/>
          </p:nvSpPr>
          <p:spPr bwMode="auto">
            <a:xfrm>
              <a:off x="1776" y="3696"/>
              <a:ext cx="1008" cy="231"/>
            </a:xfrm>
            <a:prstGeom prst="rect">
              <a:avLst/>
            </a:prstGeom>
            <a:noFill/>
            <a:ln w="9525">
              <a:noFill/>
              <a:miter lim="800000"/>
              <a:headEnd/>
              <a:tailEnd/>
            </a:ln>
          </p:spPr>
          <p:txBody>
            <a:bodyPr>
              <a:spAutoFit/>
            </a:bodyPr>
            <a:lstStyle/>
            <a:p>
              <a:pPr>
                <a:spcBef>
                  <a:spcPct val="50000"/>
                </a:spcBef>
              </a:pPr>
              <a:r>
                <a:rPr lang="en-US" dirty="0"/>
                <a:t>Birthday Party</a:t>
              </a:r>
            </a:p>
          </p:txBody>
        </p:sp>
      </p:grpSp>
      <p:grpSp>
        <p:nvGrpSpPr>
          <p:cNvPr id="16396" name="Group 30"/>
          <p:cNvGrpSpPr>
            <a:grpSpLocks/>
          </p:cNvGrpSpPr>
          <p:nvPr/>
        </p:nvGrpSpPr>
        <p:grpSpPr bwMode="auto">
          <a:xfrm>
            <a:off x="4724400" y="304800"/>
            <a:ext cx="1600200" cy="1966913"/>
            <a:chOff x="2976" y="192"/>
            <a:chExt cx="1008" cy="1239"/>
          </a:xfrm>
        </p:grpSpPr>
        <p:pic>
          <p:nvPicPr>
            <p:cNvPr id="16416" name="Picture 31" descr="j0281078"/>
            <p:cNvPicPr>
              <a:picLocks noChangeAspect="1" noChangeArrowheads="1"/>
            </p:cNvPicPr>
            <p:nvPr/>
          </p:nvPicPr>
          <p:blipFill>
            <a:blip r:embed="rId11" cstate="print"/>
            <a:srcRect/>
            <a:stretch>
              <a:fillRect/>
            </a:stretch>
          </p:blipFill>
          <p:spPr bwMode="auto">
            <a:xfrm>
              <a:off x="2976" y="192"/>
              <a:ext cx="1008" cy="984"/>
            </a:xfrm>
            <a:prstGeom prst="rect">
              <a:avLst/>
            </a:prstGeom>
            <a:noFill/>
            <a:ln w="9525">
              <a:noFill/>
              <a:miter lim="800000"/>
              <a:headEnd/>
              <a:tailEnd/>
            </a:ln>
          </p:spPr>
        </p:pic>
        <p:sp>
          <p:nvSpPr>
            <p:cNvPr id="16417" name="Text Box 32"/>
            <p:cNvSpPr txBox="1">
              <a:spLocks noChangeArrowheads="1"/>
            </p:cNvSpPr>
            <p:nvPr/>
          </p:nvSpPr>
          <p:spPr bwMode="auto">
            <a:xfrm>
              <a:off x="3072" y="1200"/>
              <a:ext cx="768" cy="231"/>
            </a:xfrm>
            <a:prstGeom prst="rect">
              <a:avLst/>
            </a:prstGeom>
            <a:noFill/>
            <a:ln w="9525">
              <a:noFill/>
              <a:miter lim="800000"/>
              <a:headEnd/>
              <a:tailEnd/>
            </a:ln>
          </p:spPr>
          <p:txBody>
            <a:bodyPr>
              <a:spAutoFit/>
            </a:bodyPr>
            <a:lstStyle/>
            <a:p>
              <a:pPr>
                <a:spcBef>
                  <a:spcPct val="50000"/>
                </a:spcBef>
              </a:pPr>
              <a:r>
                <a:rPr lang="en-US" dirty="0"/>
                <a:t>Bike Ride</a:t>
              </a:r>
            </a:p>
          </p:txBody>
        </p:sp>
      </p:grpSp>
      <p:grpSp>
        <p:nvGrpSpPr>
          <p:cNvPr id="16397" name="Group 33"/>
          <p:cNvGrpSpPr>
            <a:grpSpLocks/>
          </p:cNvGrpSpPr>
          <p:nvPr/>
        </p:nvGrpSpPr>
        <p:grpSpPr bwMode="auto">
          <a:xfrm>
            <a:off x="0" y="2438400"/>
            <a:ext cx="1676400" cy="1433513"/>
            <a:chOff x="0" y="1536"/>
            <a:chExt cx="1056" cy="903"/>
          </a:xfrm>
        </p:grpSpPr>
        <p:pic>
          <p:nvPicPr>
            <p:cNvPr id="16414" name="Picture 34" descr="j0213283"/>
            <p:cNvPicPr>
              <a:picLocks noChangeAspect="1" noChangeArrowheads="1"/>
            </p:cNvPicPr>
            <p:nvPr/>
          </p:nvPicPr>
          <p:blipFill>
            <a:blip r:embed="rId12" cstate="print"/>
            <a:srcRect/>
            <a:stretch>
              <a:fillRect/>
            </a:stretch>
          </p:blipFill>
          <p:spPr bwMode="auto">
            <a:xfrm>
              <a:off x="0" y="1536"/>
              <a:ext cx="960" cy="683"/>
            </a:xfrm>
            <a:prstGeom prst="rect">
              <a:avLst/>
            </a:prstGeom>
            <a:noFill/>
            <a:ln w="9525">
              <a:noFill/>
              <a:miter lim="800000"/>
              <a:headEnd/>
              <a:tailEnd/>
            </a:ln>
          </p:spPr>
        </p:pic>
        <p:sp>
          <p:nvSpPr>
            <p:cNvPr id="16415" name="Text Box 35"/>
            <p:cNvSpPr txBox="1">
              <a:spLocks noChangeArrowheads="1"/>
            </p:cNvSpPr>
            <p:nvPr/>
          </p:nvSpPr>
          <p:spPr bwMode="auto">
            <a:xfrm>
              <a:off x="0" y="2208"/>
              <a:ext cx="1056" cy="231"/>
            </a:xfrm>
            <a:prstGeom prst="rect">
              <a:avLst/>
            </a:prstGeom>
            <a:noFill/>
            <a:ln w="9525">
              <a:noFill/>
              <a:miter lim="800000"/>
              <a:headEnd/>
              <a:tailEnd/>
            </a:ln>
          </p:spPr>
          <p:txBody>
            <a:bodyPr>
              <a:spAutoFit/>
            </a:bodyPr>
            <a:lstStyle/>
            <a:p>
              <a:pPr>
                <a:spcBef>
                  <a:spcPct val="50000"/>
                </a:spcBef>
              </a:pPr>
              <a:r>
                <a:rPr lang="en-US" dirty="0"/>
                <a:t>Friend’s House</a:t>
              </a:r>
            </a:p>
          </p:txBody>
        </p:sp>
      </p:grpSp>
      <p:grpSp>
        <p:nvGrpSpPr>
          <p:cNvPr id="16398" name="Group 36"/>
          <p:cNvGrpSpPr>
            <a:grpSpLocks/>
          </p:cNvGrpSpPr>
          <p:nvPr/>
        </p:nvGrpSpPr>
        <p:grpSpPr bwMode="auto">
          <a:xfrm>
            <a:off x="4343400" y="4724400"/>
            <a:ext cx="1828800" cy="2119313"/>
            <a:chOff x="2736" y="2976"/>
            <a:chExt cx="1152" cy="1335"/>
          </a:xfrm>
        </p:grpSpPr>
        <p:pic>
          <p:nvPicPr>
            <p:cNvPr id="16412" name="Picture 37" descr="j0343727"/>
            <p:cNvPicPr>
              <a:picLocks noChangeAspect="1" noChangeArrowheads="1"/>
            </p:cNvPicPr>
            <p:nvPr/>
          </p:nvPicPr>
          <p:blipFill>
            <a:blip r:embed="rId13" cstate="print"/>
            <a:srcRect/>
            <a:stretch>
              <a:fillRect/>
            </a:stretch>
          </p:blipFill>
          <p:spPr bwMode="auto">
            <a:xfrm>
              <a:off x="2736" y="2976"/>
              <a:ext cx="1148" cy="1111"/>
            </a:xfrm>
            <a:prstGeom prst="rect">
              <a:avLst/>
            </a:prstGeom>
            <a:noFill/>
            <a:ln w="9525">
              <a:noFill/>
              <a:miter lim="800000"/>
              <a:headEnd/>
              <a:tailEnd/>
            </a:ln>
          </p:spPr>
        </p:pic>
        <p:sp>
          <p:nvSpPr>
            <p:cNvPr id="16413" name="Text Box 38"/>
            <p:cNvSpPr txBox="1">
              <a:spLocks noChangeArrowheads="1"/>
            </p:cNvSpPr>
            <p:nvPr/>
          </p:nvSpPr>
          <p:spPr bwMode="auto">
            <a:xfrm>
              <a:off x="2736" y="4080"/>
              <a:ext cx="1152" cy="231"/>
            </a:xfrm>
            <a:prstGeom prst="rect">
              <a:avLst/>
            </a:prstGeom>
            <a:noFill/>
            <a:ln w="9525">
              <a:noFill/>
              <a:miter lim="800000"/>
              <a:headEnd/>
              <a:tailEnd/>
            </a:ln>
          </p:spPr>
          <p:txBody>
            <a:bodyPr>
              <a:spAutoFit/>
            </a:bodyPr>
            <a:lstStyle/>
            <a:p>
              <a:pPr algn="ctr">
                <a:spcBef>
                  <a:spcPct val="50000"/>
                </a:spcBef>
              </a:pPr>
              <a:r>
                <a:rPr lang="en-US" dirty="0"/>
                <a:t>Walmart</a:t>
              </a:r>
            </a:p>
          </p:txBody>
        </p:sp>
      </p:grpSp>
      <p:grpSp>
        <p:nvGrpSpPr>
          <p:cNvPr id="16399" name="Group 39"/>
          <p:cNvGrpSpPr>
            <a:grpSpLocks/>
          </p:cNvGrpSpPr>
          <p:nvPr/>
        </p:nvGrpSpPr>
        <p:grpSpPr bwMode="auto">
          <a:xfrm>
            <a:off x="7391400" y="304800"/>
            <a:ext cx="1295400" cy="1357313"/>
            <a:chOff x="4656" y="192"/>
            <a:chExt cx="816" cy="855"/>
          </a:xfrm>
        </p:grpSpPr>
        <p:pic>
          <p:nvPicPr>
            <p:cNvPr id="16410" name="Picture 40" descr="j0339566"/>
            <p:cNvPicPr>
              <a:picLocks noChangeAspect="1" noChangeArrowheads="1"/>
            </p:cNvPicPr>
            <p:nvPr/>
          </p:nvPicPr>
          <p:blipFill>
            <a:blip r:embed="rId14" cstate="print"/>
            <a:srcRect/>
            <a:stretch>
              <a:fillRect/>
            </a:stretch>
          </p:blipFill>
          <p:spPr bwMode="auto">
            <a:xfrm>
              <a:off x="4704" y="192"/>
              <a:ext cx="666" cy="666"/>
            </a:xfrm>
            <a:prstGeom prst="rect">
              <a:avLst/>
            </a:prstGeom>
            <a:noFill/>
            <a:ln w="9525">
              <a:noFill/>
              <a:miter lim="800000"/>
              <a:headEnd/>
              <a:tailEnd/>
            </a:ln>
          </p:spPr>
        </p:pic>
        <p:sp>
          <p:nvSpPr>
            <p:cNvPr id="16411" name="Text Box 41"/>
            <p:cNvSpPr txBox="1">
              <a:spLocks noChangeArrowheads="1"/>
            </p:cNvSpPr>
            <p:nvPr/>
          </p:nvSpPr>
          <p:spPr bwMode="auto">
            <a:xfrm>
              <a:off x="4656" y="816"/>
              <a:ext cx="816" cy="231"/>
            </a:xfrm>
            <a:prstGeom prst="rect">
              <a:avLst/>
            </a:prstGeom>
            <a:noFill/>
            <a:ln w="9525">
              <a:noFill/>
              <a:miter lim="800000"/>
              <a:headEnd/>
              <a:tailEnd/>
            </a:ln>
          </p:spPr>
          <p:txBody>
            <a:bodyPr>
              <a:spAutoFit/>
            </a:bodyPr>
            <a:lstStyle/>
            <a:p>
              <a:pPr algn="ctr">
                <a:spcBef>
                  <a:spcPct val="50000"/>
                </a:spcBef>
              </a:pPr>
              <a:r>
                <a:rPr lang="en-US" dirty="0"/>
                <a:t>Movies</a:t>
              </a:r>
            </a:p>
          </p:txBody>
        </p:sp>
      </p:grpSp>
      <p:grpSp>
        <p:nvGrpSpPr>
          <p:cNvPr id="16400" name="Group 42"/>
          <p:cNvGrpSpPr>
            <a:grpSpLocks/>
          </p:cNvGrpSpPr>
          <p:nvPr/>
        </p:nvGrpSpPr>
        <p:grpSpPr bwMode="auto">
          <a:xfrm>
            <a:off x="1828800" y="0"/>
            <a:ext cx="1536700" cy="1890713"/>
            <a:chOff x="1152" y="0"/>
            <a:chExt cx="968" cy="1191"/>
          </a:xfrm>
        </p:grpSpPr>
        <p:pic>
          <p:nvPicPr>
            <p:cNvPr id="16408" name="Picture 43" descr="j0250163"/>
            <p:cNvPicPr>
              <a:picLocks noChangeAspect="1" noChangeArrowheads="1"/>
            </p:cNvPicPr>
            <p:nvPr/>
          </p:nvPicPr>
          <p:blipFill>
            <a:blip r:embed="rId15" cstate="print"/>
            <a:srcRect/>
            <a:stretch>
              <a:fillRect/>
            </a:stretch>
          </p:blipFill>
          <p:spPr bwMode="auto">
            <a:xfrm>
              <a:off x="1152" y="0"/>
              <a:ext cx="968" cy="1076"/>
            </a:xfrm>
            <a:prstGeom prst="rect">
              <a:avLst/>
            </a:prstGeom>
            <a:noFill/>
            <a:ln w="9525">
              <a:noFill/>
              <a:miter lim="800000"/>
              <a:headEnd/>
              <a:tailEnd/>
            </a:ln>
          </p:spPr>
        </p:pic>
        <p:sp>
          <p:nvSpPr>
            <p:cNvPr id="16409" name="Text Box 44"/>
            <p:cNvSpPr txBox="1">
              <a:spLocks noChangeArrowheads="1"/>
            </p:cNvSpPr>
            <p:nvPr/>
          </p:nvSpPr>
          <p:spPr bwMode="auto">
            <a:xfrm>
              <a:off x="1296" y="960"/>
              <a:ext cx="576" cy="231"/>
            </a:xfrm>
            <a:prstGeom prst="rect">
              <a:avLst/>
            </a:prstGeom>
            <a:noFill/>
            <a:ln w="9525">
              <a:noFill/>
              <a:miter lim="800000"/>
              <a:headEnd/>
              <a:tailEnd/>
            </a:ln>
          </p:spPr>
          <p:txBody>
            <a:bodyPr>
              <a:spAutoFit/>
            </a:bodyPr>
            <a:lstStyle/>
            <a:p>
              <a:pPr>
                <a:spcBef>
                  <a:spcPct val="50000"/>
                </a:spcBef>
              </a:pPr>
              <a:r>
                <a:rPr lang="en-US" dirty="0"/>
                <a:t>YMCA</a:t>
              </a:r>
            </a:p>
          </p:txBody>
        </p:sp>
      </p:grpSp>
      <p:grpSp>
        <p:nvGrpSpPr>
          <p:cNvPr id="16401" name="Group 45"/>
          <p:cNvGrpSpPr>
            <a:grpSpLocks/>
          </p:cNvGrpSpPr>
          <p:nvPr/>
        </p:nvGrpSpPr>
        <p:grpSpPr bwMode="auto">
          <a:xfrm>
            <a:off x="0" y="4724400"/>
            <a:ext cx="1752600" cy="1966913"/>
            <a:chOff x="0" y="2976"/>
            <a:chExt cx="1104" cy="1239"/>
          </a:xfrm>
        </p:grpSpPr>
        <p:pic>
          <p:nvPicPr>
            <p:cNvPr id="16406" name="Picture 46" descr="j0186076"/>
            <p:cNvPicPr>
              <a:picLocks noChangeAspect="1" noChangeArrowheads="1"/>
            </p:cNvPicPr>
            <p:nvPr/>
          </p:nvPicPr>
          <p:blipFill>
            <a:blip r:embed="rId16" cstate="print"/>
            <a:srcRect/>
            <a:stretch>
              <a:fillRect/>
            </a:stretch>
          </p:blipFill>
          <p:spPr bwMode="auto">
            <a:xfrm>
              <a:off x="144" y="2976"/>
              <a:ext cx="717" cy="960"/>
            </a:xfrm>
            <a:prstGeom prst="rect">
              <a:avLst/>
            </a:prstGeom>
            <a:noFill/>
            <a:ln w="9525">
              <a:noFill/>
              <a:miter lim="800000"/>
              <a:headEnd/>
              <a:tailEnd/>
            </a:ln>
          </p:spPr>
        </p:pic>
        <p:sp>
          <p:nvSpPr>
            <p:cNvPr id="16407" name="Text Box 47"/>
            <p:cNvSpPr txBox="1">
              <a:spLocks noChangeArrowheads="1"/>
            </p:cNvSpPr>
            <p:nvPr/>
          </p:nvSpPr>
          <p:spPr bwMode="auto">
            <a:xfrm>
              <a:off x="0" y="3984"/>
              <a:ext cx="1104" cy="231"/>
            </a:xfrm>
            <a:prstGeom prst="rect">
              <a:avLst/>
            </a:prstGeom>
            <a:noFill/>
            <a:ln w="9525">
              <a:noFill/>
              <a:miter lim="800000"/>
              <a:headEnd/>
              <a:tailEnd/>
            </a:ln>
          </p:spPr>
          <p:txBody>
            <a:bodyPr>
              <a:spAutoFit/>
            </a:bodyPr>
            <a:lstStyle/>
            <a:p>
              <a:pPr algn="ctr">
                <a:spcBef>
                  <a:spcPct val="50000"/>
                </a:spcBef>
              </a:pPr>
              <a:r>
                <a:rPr lang="en-US" dirty="0"/>
                <a:t>Pizza Hut</a:t>
              </a:r>
            </a:p>
          </p:txBody>
        </p:sp>
      </p:grpSp>
      <p:grpSp>
        <p:nvGrpSpPr>
          <p:cNvPr id="16402" name="Group 48"/>
          <p:cNvGrpSpPr>
            <a:grpSpLocks/>
          </p:cNvGrpSpPr>
          <p:nvPr/>
        </p:nvGrpSpPr>
        <p:grpSpPr bwMode="auto">
          <a:xfrm>
            <a:off x="4648200" y="2438400"/>
            <a:ext cx="1600200" cy="2043113"/>
            <a:chOff x="2928" y="1536"/>
            <a:chExt cx="1008" cy="1287"/>
          </a:xfrm>
        </p:grpSpPr>
        <p:pic>
          <p:nvPicPr>
            <p:cNvPr id="16404" name="Picture 49" descr="j0318774"/>
            <p:cNvPicPr>
              <a:picLocks noChangeAspect="1" noChangeArrowheads="1"/>
            </p:cNvPicPr>
            <p:nvPr/>
          </p:nvPicPr>
          <p:blipFill>
            <a:blip r:embed="rId17" cstate="print"/>
            <a:srcRect/>
            <a:stretch>
              <a:fillRect/>
            </a:stretch>
          </p:blipFill>
          <p:spPr bwMode="auto">
            <a:xfrm>
              <a:off x="3072" y="1536"/>
              <a:ext cx="689" cy="1008"/>
            </a:xfrm>
            <a:prstGeom prst="rect">
              <a:avLst/>
            </a:prstGeom>
            <a:noFill/>
            <a:ln w="9525">
              <a:noFill/>
              <a:miter lim="800000"/>
              <a:headEnd/>
              <a:tailEnd/>
            </a:ln>
          </p:spPr>
        </p:pic>
        <p:sp>
          <p:nvSpPr>
            <p:cNvPr id="16405" name="Text Box 50"/>
            <p:cNvSpPr txBox="1">
              <a:spLocks noChangeArrowheads="1"/>
            </p:cNvSpPr>
            <p:nvPr/>
          </p:nvSpPr>
          <p:spPr bwMode="auto">
            <a:xfrm>
              <a:off x="2928" y="2592"/>
              <a:ext cx="1008" cy="231"/>
            </a:xfrm>
            <a:prstGeom prst="rect">
              <a:avLst/>
            </a:prstGeom>
            <a:noFill/>
            <a:ln w="9525">
              <a:noFill/>
              <a:miter lim="800000"/>
              <a:headEnd/>
              <a:tailEnd/>
            </a:ln>
          </p:spPr>
          <p:txBody>
            <a:bodyPr>
              <a:spAutoFit/>
            </a:bodyPr>
            <a:lstStyle/>
            <a:p>
              <a:pPr algn="ctr">
                <a:spcBef>
                  <a:spcPct val="50000"/>
                </a:spcBef>
              </a:pPr>
              <a:r>
                <a:rPr lang="en-US" dirty="0"/>
                <a:t>Skate Park</a:t>
              </a:r>
            </a:p>
          </p:txBody>
        </p:sp>
      </p:grpSp>
      <p:sp>
        <p:nvSpPr>
          <p:cNvPr id="208947" name="Text Box 51"/>
          <p:cNvSpPr txBox="1">
            <a:spLocks noChangeArrowheads="1"/>
          </p:cNvSpPr>
          <p:nvPr/>
        </p:nvSpPr>
        <p:spPr bwMode="auto">
          <a:xfrm rot="-1892549">
            <a:off x="457200" y="3124200"/>
            <a:ext cx="9166225" cy="1555750"/>
          </a:xfrm>
          <a:prstGeom prst="rect">
            <a:avLst/>
          </a:prstGeom>
          <a:solidFill>
            <a:schemeClr val="folHlink"/>
          </a:solidFill>
          <a:ln w="9525">
            <a:noFill/>
            <a:miter lim="800000"/>
            <a:headEnd/>
            <a:tailEnd/>
          </a:ln>
        </p:spPr>
        <p:txBody>
          <a:bodyPr>
            <a:spAutoFit/>
          </a:bodyPr>
          <a:lstStyle/>
          <a:p>
            <a:pPr algn="ctr">
              <a:spcBef>
                <a:spcPct val="50000"/>
              </a:spcBef>
            </a:pPr>
            <a:r>
              <a:rPr lang="en-US" sz="9600" b="1" i="1" dirty="0">
                <a:solidFill>
                  <a:srgbClr val="000000"/>
                </a:solidFill>
              </a:rPr>
              <a:t>For all students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08947"/>
                                        </p:tgtEl>
                                        <p:attrNameLst>
                                          <p:attrName>style.visibility</p:attrName>
                                        </p:attrNameLst>
                                      </p:cBhvr>
                                      <p:to>
                                        <p:strVal val="visible"/>
                                      </p:to>
                                    </p:set>
                                    <p:animEffect transition="in" filter="wipe(down)">
                                      <p:cBhvr>
                                        <p:cTn id="7" dur="2000"/>
                                        <p:tgtEl>
                                          <p:spTgt spid="2089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4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defRPr/>
            </a:pPr>
            <a:r>
              <a:rPr lang="en-US" sz="4000" dirty="0" smtClean="0"/>
              <a:t>Course Objectives</a:t>
            </a:r>
          </a:p>
        </p:txBody>
      </p:sp>
      <p:sp>
        <p:nvSpPr>
          <p:cNvPr id="123907" name="Rectangle 3"/>
          <p:cNvSpPr>
            <a:spLocks noGrp="1" noChangeArrowheads="1"/>
          </p:cNvSpPr>
          <p:nvPr>
            <p:ph type="body" idx="1"/>
          </p:nvPr>
        </p:nvSpPr>
        <p:spPr/>
        <p:txBody>
          <a:bodyPr/>
          <a:lstStyle/>
          <a:p>
            <a:pPr algn="ctr" eaLnBrk="1" hangingPunct="1">
              <a:buFont typeface="Wingdings" pitchFamily="2" charset="2"/>
              <a:buNone/>
              <a:defRPr/>
            </a:pPr>
            <a:endParaRPr lang="en-US" dirty="0" smtClean="0"/>
          </a:p>
          <a:p>
            <a:pPr eaLnBrk="1" hangingPunct="1">
              <a:defRPr/>
            </a:pPr>
            <a:r>
              <a:rPr lang="en-US" dirty="0" smtClean="0"/>
              <a:t>There are benchmarks requiring students to function in the community at all functioning levels </a:t>
            </a:r>
          </a:p>
          <a:p>
            <a:pPr eaLnBrk="1" hangingPunct="1">
              <a:buFont typeface="Wingdings" pitchFamily="2" charset="2"/>
              <a:buNone/>
              <a:defRPr/>
            </a:pPr>
            <a:endParaRPr lang="en-US" dirty="0" smtClean="0"/>
          </a:p>
          <a:p>
            <a:pPr eaLnBrk="1" hangingPunct="1">
              <a:defRPr/>
            </a:pPr>
            <a:r>
              <a:rPr lang="en-US" dirty="0" smtClean="0"/>
              <a:t>These standards are clearly reflected in the ESE course descriptions used in the VE  Modified, S/C EBD, and Multi VE programs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pPr eaLnBrk="1" hangingPunct="1">
              <a:defRPr/>
            </a:pPr>
            <a:r>
              <a:rPr lang="en-US" dirty="0" smtClean="0"/>
              <a:t>Access Points</a:t>
            </a:r>
          </a:p>
        </p:txBody>
      </p:sp>
      <p:sp>
        <p:nvSpPr>
          <p:cNvPr id="183299" name="Rectangle 3"/>
          <p:cNvSpPr>
            <a:spLocks noGrp="1" noChangeArrowheads="1"/>
          </p:cNvSpPr>
          <p:nvPr>
            <p:ph type="body" idx="1"/>
          </p:nvPr>
        </p:nvSpPr>
        <p:spPr/>
        <p:txBody>
          <a:bodyPr/>
          <a:lstStyle/>
          <a:p>
            <a:pPr eaLnBrk="1" hangingPunct="1">
              <a:buFont typeface="Wingdings" pitchFamily="2" charset="2"/>
              <a:buNone/>
              <a:defRPr/>
            </a:pPr>
            <a:r>
              <a:rPr lang="en-US" sz="3600" dirty="0" smtClean="0"/>
              <a:t>Examples of context requirements:</a:t>
            </a:r>
          </a:p>
          <a:p>
            <a:pPr eaLnBrk="1" hangingPunct="1">
              <a:buFont typeface="Wingdings" pitchFamily="2" charset="2"/>
              <a:buNone/>
              <a:defRPr/>
            </a:pPr>
            <a:endParaRPr lang="en-US" sz="1800" dirty="0" smtClean="0"/>
          </a:p>
          <a:p>
            <a:pPr eaLnBrk="1" hangingPunct="1">
              <a:defRPr/>
            </a:pPr>
            <a:r>
              <a:rPr lang="en-US" dirty="0" smtClean="0"/>
              <a:t>School Activities</a:t>
            </a:r>
          </a:p>
          <a:p>
            <a:pPr eaLnBrk="1" hangingPunct="1">
              <a:defRPr/>
            </a:pPr>
            <a:endParaRPr lang="en-US" dirty="0" smtClean="0"/>
          </a:p>
          <a:p>
            <a:pPr eaLnBrk="1" hangingPunct="1">
              <a:defRPr/>
            </a:pPr>
            <a:r>
              <a:rPr lang="en-US" dirty="0" smtClean="0"/>
              <a:t>Real-World Situations</a:t>
            </a:r>
          </a:p>
          <a:p>
            <a:pPr eaLnBrk="1" hangingPunct="1">
              <a:defRPr/>
            </a:pPr>
            <a:endParaRPr lang="en-US" dirty="0" smtClean="0"/>
          </a:p>
          <a:p>
            <a:pPr eaLnBrk="1" hangingPunct="1">
              <a:defRPr/>
            </a:pPr>
            <a:r>
              <a:rPr lang="en-US" dirty="0" smtClean="0"/>
              <a:t>Real-World Settings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eaLnBrk="1" hangingPunct="1">
              <a:defRPr/>
            </a:pPr>
            <a:r>
              <a:rPr lang="en-US" dirty="0" smtClean="0"/>
              <a:t>How do we implement CBI?</a:t>
            </a:r>
          </a:p>
        </p:txBody>
      </p:sp>
      <p:sp>
        <p:nvSpPr>
          <p:cNvPr id="130051" name="Rectangle 3"/>
          <p:cNvSpPr>
            <a:spLocks noGrp="1" noChangeArrowheads="1"/>
          </p:cNvSpPr>
          <p:nvPr>
            <p:ph type="body" idx="1"/>
          </p:nvPr>
        </p:nvSpPr>
        <p:spPr/>
        <p:txBody>
          <a:bodyPr/>
          <a:lstStyle/>
          <a:p>
            <a:pPr marL="0" indent="0" eaLnBrk="1" hangingPunct="1">
              <a:buFont typeface="Wingdings" pitchFamily="2" charset="2"/>
              <a:buNone/>
              <a:defRPr/>
            </a:pPr>
            <a:r>
              <a:rPr lang="en-US" dirty="0" smtClean="0"/>
              <a:t>Procedures should clearly be outlined in your </a:t>
            </a:r>
            <a:r>
              <a:rPr lang="en-US" i="1" dirty="0" smtClean="0"/>
              <a:t>Special Programs and Procedures for Exceptional Students</a:t>
            </a:r>
            <a:endParaRPr lang="en-US" dirty="0" smtClean="0"/>
          </a:p>
          <a:p>
            <a:pPr eaLnBrk="1" hangingPunct="1">
              <a:buFont typeface="Wingdings" pitchFamily="2" charset="2"/>
              <a:buNone/>
              <a:defRPr/>
            </a:pPr>
            <a:endParaRPr lang="en-US" dirty="0" smtClean="0"/>
          </a:p>
          <a:p>
            <a:pPr eaLnBrk="1" hangingPunct="1">
              <a:buFont typeface="Wingdings" pitchFamily="2" charset="2"/>
              <a:buNone/>
              <a:defRPr/>
            </a:pPr>
            <a:endParaRPr lang="en-US" i="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eaLnBrk="1" hangingPunct="1">
              <a:defRPr/>
            </a:pPr>
            <a:r>
              <a:rPr lang="en-US" dirty="0" smtClean="0"/>
              <a:t>Determine Student Need</a:t>
            </a:r>
          </a:p>
        </p:txBody>
      </p:sp>
      <p:sp>
        <p:nvSpPr>
          <p:cNvPr id="131075" name="Rectangle 3"/>
          <p:cNvSpPr>
            <a:spLocks noGrp="1" noChangeArrowheads="1"/>
          </p:cNvSpPr>
          <p:nvPr>
            <p:ph type="body" idx="1"/>
          </p:nvPr>
        </p:nvSpPr>
        <p:spPr>
          <a:xfrm>
            <a:off x="457200" y="1295400"/>
            <a:ext cx="8229600" cy="5181600"/>
          </a:xfrm>
        </p:spPr>
        <p:txBody>
          <a:bodyPr/>
          <a:lstStyle/>
          <a:p>
            <a:pPr marL="609600" indent="-609600" eaLnBrk="1" hangingPunct="1">
              <a:lnSpc>
                <a:spcPct val="90000"/>
              </a:lnSpc>
              <a:buFont typeface="Wingdings" pitchFamily="2" charset="2"/>
              <a:buNone/>
              <a:defRPr/>
            </a:pPr>
            <a:r>
              <a:rPr lang="en-US" dirty="0" smtClean="0"/>
              <a:t>Parent and/or Student Survey:</a:t>
            </a:r>
          </a:p>
          <a:p>
            <a:pPr marL="609600" indent="-609600" eaLnBrk="1" hangingPunct="1">
              <a:lnSpc>
                <a:spcPct val="90000"/>
              </a:lnSpc>
              <a:buFont typeface="Wingdings" pitchFamily="2" charset="2"/>
              <a:buAutoNum type="alphaUcPeriod"/>
              <a:defRPr/>
            </a:pPr>
            <a:r>
              <a:rPr lang="en-US" sz="2800" dirty="0" smtClean="0"/>
              <a:t>What environments do the student’s family and peers access?</a:t>
            </a:r>
          </a:p>
          <a:p>
            <a:pPr marL="609600" indent="-609600" eaLnBrk="1" hangingPunct="1">
              <a:lnSpc>
                <a:spcPct val="90000"/>
              </a:lnSpc>
              <a:buFont typeface="Wingdings" pitchFamily="2" charset="2"/>
              <a:buAutoNum type="alphaUcPeriod"/>
              <a:defRPr/>
            </a:pPr>
            <a:r>
              <a:rPr lang="en-US" sz="2800" dirty="0" smtClean="0"/>
              <a:t>What are the student’s probable future environments?</a:t>
            </a:r>
          </a:p>
          <a:p>
            <a:pPr marL="609600" indent="-609600" eaLnBrk="1" hangingPunct="1">
              <a:lnSpc>
                <a:spcPct val="90000"/>
              </a:lnSpc>
              <a:buFont typeface="Wingdings" pitchFamily="2" charset="2"/>
              <a:buAutoNum type="alphaUcPeriod"/>
              <a:defRPr/>
            </a:pPr>
            <a:r>
              <a:rPr lang="en-US" sz="2800" dirty="0" smtClean="0"/>
              <a:t>In what environments and activities does the student need instruction?</a:t>
            </a:r>
          </a:p>
          <a:p>
            <a:pPr marL="609600" indent="-609600" eaLnBrk="1" hangingPunct="1">
              <a:lnSpc>
                <a:spcPct val="90000"/>
              </a:lnSpc>
              <a:buFont typeface="Wingdings" pitchFamily="2" charset="2"/>
              <a:buAutoNum type="alphaUcPeriod"/>
              <a:defRPr/>
            </a:pPr>
            <a:r>
              <a:rPr lang="en-US" sz="2800" dirty="0" smtClean="0"/>
              <a:t>Are there environments and activities in which the student is not able to participate?</a:t>
            </a:r>
          </a:p>
          <a:p>
            <a:pPr marL="990600" lvl="1" indent="-533400" eaLnBrk="1" hangingPunct="1">
              <a:lnSpc>
                <a:spcPct val="90000"/>
              </a:lnSpc>
              <a:buFont typeface="Wingdings" pitchFamily="2" charset="2"/>
              <a:buAutoNum type="arabicParenR"/>
              <a:defRPr/>
            </a:pPr>
            <a:r>
              <a:rPr lang="en-US" sz="2400" dirty="0" smtClean="0"/>
              <a:t>What are the barriers to his/her participation?</a:t>
            </a:r>
          </a:p>
          <a:p>
            <a:pPr marL="990600" lvl="1" indent="-533400" eaLnBrk="1" hangingPunct="1">
              <a:lnSpc>
                <a:spcPct val="90000"/>
              </a:lnSpc>
              <a:buFont typeface="Wingdings" pitchFamily="2" charset="2"/>
              <a:buAutoNum type="arabicParenR"/>
              <a:defRPr/>
            </a:pPr>
            <a:r>
              <a:rPr lang="en-US" sz="2400" dirty="0" smtClean="0"/>
              <a:t>What training/adaptations/modifications are needed to enable the student to participate?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pPr eaLnBrk="1" hangingPunct="1">
              <a:defRPr/>
            </a:pPr>
            <a:r>
              <a:rPr lang="en-US" dirty="0" smtClean="0"/>
              <a:t>Documenting CBI on the IEP</a:t>
            </a:r>
          </a:p>
        </p:txBody>
      </p:sp>
      <p:sp>
        <p:nvSpPr>
          <p:cNvPr id="189443" name="Rectangle 3"/>
          <p:cNvSpPr>
            <a:spLocks noGrp="1" noChangeArrowheads="1"/>
          </p:cNvSpPr>
          <p:nvPr>
            <p:ph type="body" idx="1"/>
          </p:nvPr>
        </p:nvSpPr>
        <p:spPr>
          <a:xfrm>
            <a:off x="0" y="1600200"/>
            <a:ext cx="9144000" cy="4648200"/>
          </a:xfrm>
        </p:spPr>
        <p:txBody>
          <a:bodyPr/>
          <a:lstStyle/>
          <a:p>
            <a:pPr lvl="1" eaLnBrk="1" hangingPunct="1">
              <a:defRPr/>
            </a:pPr>
            <a:r>
              <a:rPr lang="en-US" dirty="0" smtClean="0"/>
              <a:t>Special Factors : “CBI” statement (“Student will receive instruction in the community…”)</a:t>
            </a:r>
          </a:p>
          <a:p>
            <a:pPr lvl="2" eaLnBrk="1" hangingPunct="1">
              <a:buFont typeface="Wingdings" pitchFamily="2" charset="2"/>
              <a:buNone/>
              <a:defRPr/>
            </a:pPr>
            <a:endParaRPr lang="en-US" sz="1600" dirty="0" smtClean="0"/>
          </a:p>
          <a:p>
            <a:pPr lvl="1" eaLnBrk="1" hangingPunct="1">
              <a:defRPr/>
            </a:pPr>
            <a:r>
              <a:rPr lang="en-US" dirty="0" smtClean="0"/>
              <a:t>Objectives requiring instruction in the community</a:t>
            </a:r>
          </a:p>
          <a:p>
            <a:pPr lvl="1" eaLnBrk="1" hangingPunct="1">
              <a:buFont typeface="Wingdings" pitchFamily="2" charset="2"/>
              <a:buNone/>
              <a:defRPr/>
            </a:pPr>
            <a:endParaRPr lang="en-US" sz="1600" dirty="0" smtClean="0"/>
          </a:p>
          <a:p>
            <a:pPr lvl="1" eaLnBrk="1" hangingPunct="1">
              <a:defRPr/>
            </a:pPr>
            <a:r>
              <a:rPr lang="en-US" dirty="0" smtClean="0"/>
              <a:t>Support Services: Special Education Services</a:t>
            </a:r>
          </a:p>
          <a:p>
            <a:pPr lvl="2" eaLnBrk="1" hangingPunct="1">
              <a:buFont typeface="Wingdings" pitchFamily="2" charset="2"/>
              <a:buChar char="Ø"/>
              <a:defRPr/>
            </a:pPr>
            <a:r>
              <a:rPr lang="en-US" dirty="0" smtClean="0"/>
              <a:t>Special Instruction in Independent Functioning</a:t>
            </a:r>
          </a:p>
          <a:p>
            <a:pPr lvl="3" eaLnBrk="1" hangingPunct="1">
              <a:spcAft>
                <a:spcPts val="1200"/>
              </a:spcAft>
              <a:defRPr/>
            </a:pPr>
            <a:r>
              <a:rPr lang="en-US" dirty="0" smtClean="0"/>
              <a:t>Setting:  “Community”</a:t>
            </a:r>
          </a:p>
          <a:p>
            <a:pPr lvl="2" eaLnBrk="1" hangingPunct="1">
              <a:buFont typeface="Wingdings" pitchFamily="2" charset="2"/>
              <a:buChar char="Ø"/>
              <a:defRPr/>
            </a:pPr>
            <a:r>
              <a:rPr lang="en-US" dirty="0" smtClean="0"/>
              <a:t>Frequency should reflect average number of outings</a:t>
            </a:r>
            <a:endParaRPr lang="en-US"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eaLnBrk="1" hangingPunct="1">
              <a:defRPr/>
            </a:pPr>
            <a:r>
              <a:rPr lang="en-US" dirty="0" smtClean="0"/>
              <a:t>What is CBI?</a:t>
            </a:r>
          </a:p>
        </p:txBody>
      </p:sp>
      <p:sp>
        <p:nvSpPr>
          <p:cNvPr id="109571" name="Rectangle 3"/>
          <p:cNvSpPr>
            <a:spLocks noGrp="1" noChangeArrowheads="1"/>
          </p:cNvSpPr>
          <p:nvPr>
            <p:ph type="body" idx="1"/>
          </p:nvPr>
        </p:nvSpPr>
        <p:spPr>
          <a:xfrm>
            <a:off x="381000" y="1447800"/>
            <a:ext cx="8229600" cy="5029200"/>
          </a:xfrm>
        </p:spPr>
        <p:txBody>
          <a:bodyPr/>
          <a:lstStyle/>
          <a:p>
            <a:pPr eaLnBrk="1" hangingPunct="1">
              <a:defRPr/>
            </a:pPr>
            <a:r>
              <a:rPr lang="en-US" dirty="0" smtClean="0"/>
              <a:t>Community-Based Instruction (CBI) is </a:t>
            </a:r>
            <a:r>
              <a:rPr lang="en-US" i="1" dirty="0" smtClean="0"/>
              <a:t>individual or small group instruction* </a:t>
            </a:r>
            <a:r>
              <a:rPr lang="en-US" dirty="0" smtClean="0"/>
              <a:t>that takes place in </a:t>
            </a:r>
            <a:r>
              <a:rPr lang="en-US" i="1" dirty="0" smtClean="0"/>
              <a:t>natural community environments</a:t>
            </a:r>
            <a:r>
              <a:rPr lang="en-US" dirty="0" smtClean="0"/>
              <a:t> and </a:t>
            </a:r>
            <a:r>
              <a:rPr lang="en-US" i="1" dirty="0" smtClean="0"/>
              <a:t>teaches</a:t>
            </a:r>
            <a:r>
              <a:rPr lang="en-US" dirty="0" smtClean="0"/>
              <a:t> </a:t>
            </a:r>
            <a:r>
              <a:rPr lang="en-US" i="1" dirty="0" smtClean="0"/>
              <a:t>life skills</a:t>
            </a:r>
            <a:r>
              <a:rPr lang="en-US" dirty="0" smtClean="0"/>
              <a:t> that increase </a:t>
            </a:r>
            <a:r>
              <a:rPr lang="en-US" i="1" dirty="0" smtClean="0"/>
              <a:t>competent functioning</a:t>
            </a:r>
            <a:r>
              <a:rPr lang="en-US" dirty="0" smtClean="0"/>
              <a:t> and </a:t>
            </a:r>
            <a:r>
              <a:rPr lang="en-US" i="1" dirty="0" smtClean="0"/>
              <a:t>enhance quality of life now</a:t>
            </a:r>
            <a:r>
              <a:rPr lang="en-US" dirty="0" smtClean="0"/>
              <a:t> and in the </a:t>
            </a:r>
            <a:r>
              <a:rPr lang="en-US" i="1" dirty="0" smtClean="0"/>
              <a:t>future.</a:t>
            </a:r>
          </a:p>
          <a:p>
            <a:pPr eaLnBrk="1" hangingPunct="1">
              <a:defRPr/>
            </a:pPr>
            <a:endParaRPr lang="en-US" i="1" dirty="0" smtClean="0"/>
          </a:p>
          <a:p>
            <a:pPr eaLnBrk="1" hangingPunct="1">
              <a:buFont typeface="Wingdings" pitchFamily="2" charset="2"/>
              <a:buNone/>
              <a:defRPr/>
            </a:pPr>
            <a:r>
              <a:rPr lang="en-US" sz="1800" i="1" dirty="0" smtClean="0"/>
              <a:t>*</a:t>
            </a:r>
            <a:r>
              <a:rPr lang="en-US" i="1" dirty="0" smtClean="0"/>
              <a:t> </a:t>
            </a:r>
            <a:r>
              <a:rPr lang="en-US" sz="1800" i="1" dirty="0" smtClean="0"/>
              <a:t>Supervision: 1:3 or less for students with severe disabilities and 1:6 or less for students with mild/moderate disabilities.</a:t>
            </a:r>
          </a:p>
          <a:p>
            <a:pPr eaLnBrk="1" hangingPunct="1">
              <a:buFont typeface="Wingdings" pitchFamily="2" charset="2"/>
              <a:buNone/>
              <a:defRPr/>
            </a:pPr>
            <a:endParaRPr lang="en-US" sz="1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pPr eaLnBrk="1" hangingPunct="1">
              <a:defRPr/>
            </a:pPr>
            <a:r>
              <a:rPr lang="en-US" dirty="0" smtClean="0"/>
              <a:t>Documenting CBI on the IEP</a:t>
            </a:r>
          </a:p>
        </p:txBody>
      </p:sp>
      <p:sp>
        <p:nvSpPr>
          <p:cNvPr id="200707" name="Rectangle 3"/>
          <p:cNvSpPr>
            <a:spLocks noGrp="1" noChangeArrowheads="1"/>
          </p:cNvSpPr>
          <p:nvPr>
            <p:ph type="body" idx="1"/>
          </p:nvPr>
        </p:nvSpPr>
        <p:spPr>
          <a:xfrm>
            <a:off x="457200" y="1676400"/>
            <a:ext cx="8229600" cy="2819400"/>
          </a:xfrm>
        </p:spPr>
        <p:txBody>
          <a:bodyPr/>
          <a:lstStyle/>
          <a:p>
            <a:pPr lvl="1" eaLnBrk="1" hangingPunct="1">
              <a:defRPr/>
            </a:pPr>
            <a:r>
              <a:rPr lang="en-US" dirty="0" smtClean="0"/>
              <a:t>Assessment/Participation/Placement:</a:t>
            </a:r>
          </a:p>
          <a:p>
            <a:pPr lvl="2" eaLnBrk="1" hangingPunct="1">
              <a:defRPr/>
            </a:pPr>
            <a:r>
              <a:rPr lang="en-US" dirty="0" smtClean="0"/>
              <a:t>CBI is considered time with nondisabled peers</a:t>
            </a:r>
          </a:p>
          <a:p>
            <a:pPr lvl="2" eaLnBrk="1" hangingPunct="1">
              <a:defRPr/>
            </a:pPr>
            <a:r>
              <a:rPr lang="en-US" dirty="0" smtClean="0"/>
              <a:t>Placement based on percentage with nondisabled peers</a:t>
            </a:r>
          </a:p>
          <a:p>
            <a:pPr lvl="1" eaLnBrk="1" hangingPunct="1">
              <a:buFont typeface="Wingdings" pitchFamily="2" charset="2"/>
              <a:buNone/>
              <a:defRPr/>
            </a:pPr>
            <a:endParaRPr lang="en-US" sz="1600" dirty="0" smtClean="0"/>
          </a:p>
        </p:txBody>
      </p:sp>
      <p:pic>
        <p:nvPicPr>
          <p:cNvPr id="22532" name="Picture 4" descr="C:\Documents and Settings\lamoore1\Local Settings\Temporary Internet Files\Content.IE5\71K68XI6\MC900089004[1].wmf"/>
          <p:cNvPicPr>
            <a:picLocks noChangeAspect="1" noChangeArrowheads="1"/>
          </p:cNvPicPr>
          <p:nvPr/>
        </p:nvPicPr>
        <p:blipFill>
          <a:blip r:embed="rId2" cstate="print"/>
          <a:srcRect/>
          <a:stretch>
            <a:fillRect/>
          </a:stretch>
        </p:blipFill>
        <p:spPr bwMode="auto">
          <a:xfrm>
            <a:off x="2514600" y="3581400"/>
            <a:ext cx="4344220" cy="2298717"/>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eaLnBrk="1" hangingPunct="1">
              <a:defRPr/>
            </a:pPr>
            <a:r>
              <a:rPr lang="en-US" dirty="0" smtClean="0"/>
              <a:t>Emergency Procedures</a:t>
            </a:r>
          </a:p>
        </p:txBody>
      </p:sp>
      <p:sp>
        <p:nvSpPr>
          <p:cNvPr id="133123" name="Rectangle 3"/>
          <p:cNvSpPr>
            <a:spLocks noGrp="1" noChangeArrowheads="1"/>
          </p:cNvSpPr>
          <p:nvPr>
            <p:ph type="body" idx="1"/>
          </p:nvPr>
        </p:nvSpPr>
        <p:spPr/>
        <p:txBody>
          <a:bodyPr/>
          <a:lstStyle/>
          <a:p>
            <a:pPr marL="609600" indent="-609600" eaLnBrk="1" hangingPunct="1">
              <a:buFont typeface="Wingdings" pitchFamily="2" charset="2"/>
              <a:buNone/>
              <a:defRPr/>
            </a:pPr>
            <a:r>
              <a:rPr lang="en-US" sz="2800" dirty="0" smtClean="0"/>
              <a:t>Emergency Procedures Plan must include</a:t>
            </a:r>
          </a:p>
          <a:p>
            <a:pPr marL="609600" indent="-609600" eaLnBrk="1" hangingPunct="1">
              <a:buFont typeface="Wingdings" pitchFamily="2" charset="2"/>
              <a:buNone/>
              <a:defRPr/>
            </a:pPr>
            <a:r>
              <a:rPr lang="en-US" sz="2800" dirty="0" smtClean="0"/>
              <a:t>	A.  Contact person at school </a:t>
            </a:r>
          </a:p>
          <a:p>
            <a:pPr marL="609600" indent="-609600" eaLnBrk="1" hangingPunct="1">
              <a:buFont typeface="Wingdings" pitchFamily="2" charset="2"/>
              <a:buNone/>
              <a:defRPr/>
            </a:pPr>
            <a:r>
              <a:rPr lang="en-US" sz="2800" dirty="0" smtClean="0"/>
              <a:t>	B.   “Student Locator” form</a:t>
            </a:r>
          </a:p>
          <a:p>
            <a:pPr marL="609600" indent="-609600" eaLnBrk="1" hangingPunct="1">
              <a:buNone/>
              <a:defRPr/>
            </a:pPr>
            <a:r>
              <a:rPr lang="en-US" sz="2800" dirty="0" smtClean="0"/>
              <a:t>	C.   Means of contact </a:t>
            </a:r>
          </a:p>
          <a:p>
            <a:pPr marL="609600" indent="-609600" eaLnBrk="1" hangingPunct="1">
              <a:buFont typeface="Wingdings" pitchFamily="2" charset="2"/>
              <a:buNone/>
              <a:defRPr/>
            </a:pPr>
            <a:r>
              <a:rPr lang="en-US" sz="2800" dirty="0" smtClean="0"/>
              <a:t>	D.   Emergency transportation</a:t>
            </a:r>
          </a:p>
          <a:p>
            <a:pPr marL="609600" indent="-609600" eaLnBrk="1" hangingPunct="1">
              <a:buFont typeface="Wingdings" pitchFamily="2" charset="2"/>
              <a:buNone/>
              <a:defRPr/>
            </a:pPr>
            <a:r>
              <a:rPr lang="en-US" sz="2800" dirty="0" smtClean="0"/>
              <a:t>	E.   Items to carry</a:t>
            </a:r>
          </a:p>
          <a:p>
            <a:pPr marL="609600" indent="-609600" eaLnBrk="1" hangingPunct="1">
              <a:buFont typeface="Wingdings" pitchFamily="2" charset="2"/>
              <a:buNone/>
              <a:defRPr/>
            </a:pPr>
            <a:r>
              <a:rPr lang="en-US" sz="2800" dirty="0" smtClean="0"/>
              <a:t>	F.   In case of emergency, who contacts parents?     </a:t>
            </a:r>
          </a:p>
          <a:p>
            <a:pPr marL="609600" indent="-609600" eaLnBrk="1" hangingPunct="1">
              <a:buFont typeface="Wingdings" pitchFamily="2" charset="2"/>
              <a:buNone/>
              <a:defRPr/>
            </a:pPr>
            <a:r>
              <a:rPr lang="en-US" sz="2800" dirty="0" smtClean="0"/>
              <a:t>             Who contacts school?</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pPr eaLnBrk="1" hangingPunct="1">
              <a:defRPr/>
            </a:pPr>
            <a:r>
              <a:rPr lang="en-US" dirty="0" smtClean="0"/>
              <a:t>Funding for Transportation</a:t>
            </a:r>
          </a:p>
        </p:txBody>
      </p:sp>
      <p:sp>
        <p:nvSpPr>
          <p:cNvPr id="191491" name="Rectangle 3"/>
          <p:cNvSpPr>
            <a:spLocks noGrp="1" noChangeArrowheads="1"/>
          </p:cNvSpPr>
          <p:nvPr>
            <p:ph type="body" idx="1"/>
          </p:nvPr>
        </p:nvSpPr>
        <p:spPr>
          <a:xfrm>
            <a:off x="457200" y="1371600"/>
            <a:ext cx="8229600" cy="5257800"/>
          </a:xfrm>
        </p:spPr>
        <p:txBody>
          <a:bodyPr/>
          <a:lstStyle/>
          <a:p>
            <a:pPr eaLnBrk="1" hangingPunct="1">
              <a:defRPr/>
            </a:pPr>
            <a:r>
              <a:rPr lang="en-US" dirty="0" smtClean="0"/>
              <a:t>Middle Schools: </a:t>
            </a:r>
          </a:p>
          <a:p>
            <a:pPr lvl="1" eaLnBrk="1" hangingPunct="1">
              <a:buFont typeface="Wingdings" pitchFamily="2" charset="2"/>
              <a:buChar char="Ø"/>
              <a:defRPr/>
            </a:pPr>
            <a:r>
              <a:rPr lang="en-US" dirty="0" smtClean="0"/>
              <a:t>IDEA to purchase Votran tokens or other public transportation</a:t>
            </a:r>
          </a:p>
          <a:p>
            <a:pPr eaLnBrk="1" hangingPunct="1">
              <a:defRPr/>
            </a:pPr>
            <a:r>
              <a:rPr lang="en-US" dirty="0" smtClean="0"/>
              <a:t>High Schools: </a:t>
            </a:r>
          </a:p>
          <a:p>
            <a:pPr lvl="1" eaLnBrk="1" hangingPunct="1">
              <a:buFont typeface="Wingdings" pitchFamily="2" charset="2"/>
              <a:buChar char="Ø"/>
              <a:defRPr/>
            </a:pPr>
            <a:r>
              <a:rPr lang="en-US" dirty="0" smtClean="0"/>
              <a:t>CBI buses provided and funded through VCS Transportation Department </a:t>
            </a:r>
          </a:p>
          <a:p>
            <a:pPr lvl="1" eaLnBrk="1" hangingPunct="1">
              <a:buFont typeface="Wingdings" pitchFamily="2" charset="2"/>
              <a:buChar char="Ø"/>
              <a:defRPr/>
            </a:pPr>
            <a:r>
              <a:rPr lang="en-US" dirty="0" smtClean="0"/>
              <a:t>School activity buses, when applicable, also funded through VCS Transportation Department</a:t>
            </a:r>
          </a:p>
          <a:p>
            <a:pPr lvl="1" eaLnBrk="1" hangingPunct="1">
              <a:buFont typeface="Wingdings" pitchFamily="2" charset="2"/>
              <a:buChar char="Ø"/>
              <a:defRPr/>
            </a:pPr>
            <a:r>
              <a:rPr lang="en-US" dirty="0" smtClean="0"/>
              <a:t>Reimbursement for use of school vans through IDEA office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eaLnBrk="1" hangingPunct="1">
              <a:defRPr/>
            </a:pPr>
            <a:r>
              <a:rPr lang="en-US" sz="4000" dirty="0" smtClean="0"/>
              <a:t>Determine Methods of Transportation</a:t>
            </a:r>
          </a:p>
        </p:txBody>
      </p:sp>
      <p:sp>
        <p:nvSpPr>
          <p:cNvPr id="171011" name="Rectangle 3"/>
          <p:cNvSpPr>
            <a:spLocks noGrp="1" noChangeArrowheads="1"/>
          </p:cNvSpPr>
          <p:nvPr>
            <p:ph type="body" idx="1"/>
          </p:nvPr>
        </p:nvSpPr>
        <p:spPr>
          <a:xfrm>
            <a:off x="457200" y="1524000"/>
            <a:ext cx="8382000" cy="5105400"/>
          </a:xfrm>
        </p:spPr>
        <p:txBody>
          <a:bodyPr/>
          <a:lstStyle/>
          <a:p>
            <a:pPr eaLnBrk="1" hangingPunct="1">
              <a:lnSpc>
                <a:spcPct val="80000"/>
              </a:lnSpc>
              <a:defRPr/>
            </a:pPr>
            <a:r>
              <a:rPr lang="en-US" sz="2400" dirty="0" smtClean="0"/>
              <a:t>Consider post-school outcomes – what methods of transportation will student need to access?</a:t>
            </a:r>
          </a:p>
          <a:p>
            <a:pPr eaLnBrk="1" hangingPunct="1">
              <a:lnSpc>
                <a:spcPct val="80000"/>
              </a:lnSpc>
              <a:buFont typeface="Wingdings" pitchFamily="2" charset="2"/>
              <a:buNone/>
              <a:defRPr/>
            </a:pPr>
            <a:endParaRPr lang="en-US" sz="2400" dirty="0" smtClean="0"/>
          </a:p>
          <a:p>
            <a:pPr eaLnBrk="1" hangingPunct="1">
              <a:lnSpc>
                <a:spcPct val="80000"/>
              </a:lnSpc>
              <a:defRPr/>
            </a:pPr>
            <a:r>
              <a:rPr lang="en-US" sz="2400" dirty="0" smtClean="0"/>
              <a:t>If using school or private vehicle–</a:t>
            </a:r>
          </a:p>
          <a:p>
            <a:pPr lvl="1" eaLnBrk="1" hangingPunct="1">
              <a:lnSpc>
                <a:spcPct val="80000"/>
              </a:lnSpc>
              <a:defRPr/>
            </a:pPr>
            <a:r>
              <a:rPr lang="en-US" sz="2000" dirty="0" smtClean="0"/>
              <a:t>Requirements through Risk Management when transporting students</a:t>
            </a:r>
          </a:p>
          <a:p>
            <a:pPr lvl="1" eaLnBrk="1" hangingPunct="1">
              <a:lnSpc>
                <a:spcPct val="80000"/>
              </a:lnSpc>
              <a:buFont typeface="Wingdings" pitchFamily="2" charset="2"/>
              <a:buNone/>
              <a:defRPr/>
            </a:pPr>
            <a:endParaRPr lang="en-US" sz="2000" dirty="0" smtClean="0"/>
          </a:p>
          <a:p>
            <a:pPr eaLnBrk="1" hangingPunct="1">
              <a:lnSpc>
                <a:spcPct val="80000"/>
              </a:lnSpc>
              <a:defRPr/>
            </a:pPr>
            <a:r>
              <a:rPr lang="en-US" sz="2400" dirty="0" smtClean="0"/>
              <a:t>Student Transportation Department procedures for driving school bus</a:t>
            </a:r>
          </a:p>
          <a:p>
            <a:pPr lvl="1" eaLnBrk="1" hangingPunct="1">
              <a:lnSpc>
                <a:spcPct val="80000"/>
              </a:lnSpc>
              <a:defRPr/>
            </a:pPr>
            <a:r>
              <a:rPr lang="en-US" sz="2000" dirty="0" smtClean="0"/>
              <a:t>Commercial Driver License through Transportation</a:t>
            </a:r>
          </a:p>
          <a:p>
            <a:pPr eaLnBrk="1" hangingPunct="1">
              <a:lnSpc>
                <a:spcPct val="80000"/>
              </a:lnSpc>
              <a:defRPr/>
            </a:pPr>
            <a:endParaRPr lang="en-US" sz="2400" dirty="0" smtClean="0"/>
          </a:p>
          <a:p>
            <a:pPr eaLnBrk="1" hangingPunct="1">
              <a:lnSpc>
                <a:spcPct val="80000"/>
              </a:lnSpc>
              <a:buFont typeface="Wingdings" pitchFamily="2" charset="2"/>
              <a:buNone/>
              <a:defRPr/>
            </a:pPr>
            <a:r>
              <a:rPr lang="en-US" sz="2400" u="sng" dirty="0" smtClean="0"/>
              <a:t>Student Transportation Department Procedures:</a:t>
            </a:r>
            <a:endParaRPr lang="en-US" sz="2400" dirty="0" smtClean="0"/>
          </a:p>
          <a:p>
            <a:pPr eaLnBrk="1" hangingPunct="1">
              <a:lnSpc>
                <a:spcPct val="80000"/>
              </a:lnSpc>
              <a:buFont typeface="Wingdings" pitchFamily="2" charset="2"/>
              <a:buNone/>
              <a:defRPr/>
            </a:pPr>
            <a:r>
              <a:rPr lang="en-US" sz="2400" i="1" dirty="0" smtClean="0"/>
              <a:t>“Emergencies &amp; Disasters / School Bus”</a:t>
            </a:r>
          </a:p>
          <a:p>
            <a:pPr eaLnBrk="1" hangingPunct="1">
              <a:lnSpc>
                <a:spcPct val="80000"/>
              </a:lnSpc>
              <a:buFont typeface="Wingdings" pitchFamily="2" charset="2"/>
              <a:buNone/>
              <a:defRPr/>
            </a:pPr>
            <a:r>
              <a:rPr lang="en-US" sz="2400" i="1" dirty="0" smtClean="0"/>
              <a:t>“Student Supervision”</a:t>
            </a:r>
          </a:p>
          <a:p>
            <a:pPr eaLnBrk="1" hangingPunct="1">
              <a:lnSpc>
                <a:spcPct val="80000"/>
              </a:lnSpc>
              <a:buFont typeface="Wingdings" pitchFamily="2" charset="2"/>
              <a:buNone/>
              <a:defRPr/>
            </a:pPr>
            <a:r>
              <a:rPr lang="en-US" sz="2400" i="1" dirty="0" smtClean="0"/>
              <a:t>“Student Injuries”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eaLnBrk="1" hangingPunct="1">
              <a:defRPr/>
            </a:pPr>
            <a:r>
              <a:rPr lang="en-US" dirty="0" smtClean="0"/>
              <a:t>Developing CBI Instruction</a:t>
            </a:r>
          </a:p>
        </p:txBody>
      </p:sp>
      <p:sp>
        <p:nvSpPr>
          <p:cNvPr id="136195" name="Rectangle 3"/>
          <p:cNvSpPr>
            <a:spLocks noGrp="1" noChangeArrowheads="1"/>
          </p:cNvSpPr>
          <p:nvPr>
            <p:ph type="body" idx="1"/>
          </p:nvPr>
        </p:nvSpPr>
        <p:spPr/>
        <p:txBody>
          <a:bodyPr/>
          <a:lstStyle/>
          <a:p>
            <a:pPr eaLnBrk="1" hangingPunct="1">
              <a:defRPr/>
            </a:pPr>
            <a:r>
              <a:rPr lang="en-US" dirty="0" smtClean="0"/>
              <a:t>Monitor student data to determine progress and need for modifications or changes</a:t>
            </a:r>
          </a:p>
          <a:p>
            <a:pPr eaLnBrk="1" hangingPunct="1">
              <a:buFont typeface="Wingdings" pitchFamily="2" charset="2"/>
              <a:buNone/>
              <a:defRPr/>
            </a:pPr>
            <a:endParaRPr lang="en-US" dirty="0" smtClean="0"/>
          </a:p>
          <a:p>
            <a:pPr eaLnBrk="1" hangingPunct="1">
              <a:defRPr/>
            </a:pPr>
            <a:r>
              <a:rPr lang="en-US" dirty="0" smtClean="0"/>
              <a:t>Both teacher and para carry out instruction, but teacher is responsible for planning and monitoring instruction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eaLnBrk="1" hangingPunct="1">
              <a:defRPr/>
            </a:pPr>
            <a:r>
              <a:rPr lang="en-US" dirty="0" smtClean="0"/>
              <a:t>What is CBI?</a:t>
            </a:r>
          </a:p>
        </p:txBody>
      </p:sp>
      <p:sp>
        <p:nvSpPr>
          <p:cNvPr id="112643" name="Rectangle 3"/>
          <p:cNvSpPr>
            <a:spLocks noGrp="1" noChangeArrowheads="1"/>
          </p:cNvSpPr>
          <p:nvPr>
            <p:ph type="body" idx="1"/>
          </p:nvPr>
        </p:nvSpPr>
        <p:spPr>
          <a:xfrm>
            <a:off x="457200" y="1600200"/>
            <a:ext cx="8229600" cy="2209800"/>
          </a:xfrm>
        </p:spPr>
        <p:txBody>
          <a:bodyPr/>
          <a:lstStyle/>
          <a:p>
            <a:pPr marL="0" indent="0" eaLnBrk="1" hangingPunct="1">
              <a:buFont typeface="Wingdings" pitchFamily="2" charset="2"/>
              <a:buNone/>
              <a:defRPr/>
            </a:pPr>
            <a:r>
              <a:rPr lang="en-US" dirty="0" smtClean="0"/>
              <a:t>CBI is an </a:t>
            </a:r>
            <a:r>
              <a:rPr lang="en-US" i="1" dirty="0" smtClean="0"/>
              <a:t>instructional modification</a:t>
            </a:r>
            <a:r>
              <a:rPr lang="en-US" dirty="0" smtClean="0"/>
              <a:t> to address individual student’s IEP goals and objectives </a:t>
            </a:r>
            <a:r>
              <a:rPr lang="en-US" i="1" dirty="0" smtClean="0"/>
              <a:t>systematically</a:t>
            </a:r>
            <a:r>
              <a:rPr lang="en-US" dirty="0" smtClean="0"/>
              <a:t> and with </a:t>
            </a:r>
            <a:r>
              <a:rPr lang="en-US" i="1" dirty="0" smtClean="0"/>
              <a:t>sufficient frequency to ensure mastery.</a:t>
            </a:r>
            <a:endParaRPr lang="en-US" dirty="0" smtClean="0"/>
          </a:p>
        </p:txBody>
      </p:sp>
      <p:pic>
        <p:nvPicPr>
          <p:cNvPr id="5125" name="Picture 5" descr="C:\Documents and Settings\lamoore1\Local Settings\Temporary Internet Files\Content.IE5\GFPK0U2Z\MP900439558[1].jpg"/>
          <p:cNvPicPr>
            <a:picLocks noChangeAspect="1" noChangeArrowheads="1"/>
          </p:cNvPicPr>
          <p:nvPr/>
        </p:nvPicPr>
        <p:blipFill>
          <a:blip r:embed="rId3" cstate="print">
            <a:clrChange>
              <a:clrFrom>
                <a:srgbClr val="FFFFFF"/>
              </a:clrFrom>
              <a:clrTo>
                <a:srgbClr val="FFFFFF">
                  <a:alpha val="0"/>
                </a:srgbClr>
              </a:clrTo>
            </a:clrChange>
            <a:duotone>
              <a:schemeClr val="accent6">
                <a:shade val="45000"/>
                <a:satMod val="135000"/>
              </a:schemeClr>
              <a:prstClr val="white"/>
            </a:duotone>
          </a:blip>
          <a:srcRect/>
          <a:stretch>
            <a:fillRect/>
          </a:stretch>
        </p:blipFill>
        <p:spPr bwMode="auto">
          <a:xfrm>
            <a:off x="4191000" y="3505200"/>
            <a:ext cx="4385734" cy="28194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eaLnBrk="1" hangingPunct="1">
              <a:defRPr/>
            </a:pPr>
            <a:r>
              <a:rPr lang="en-US" dirty="0" smtClean="0"/>
              <a:t>Who Needs CBI?</a:t>
            </a:r>
          </a:p>
        </p:txBody>
      </p:sp>
      <p:sp>
        <p:nvSpPr>
          <p:cNvPr id="111619" name="Rectangle 3"/>
          <p:cNvSpPr>
            <a:spLocks noGrp="1" noChangeArrowheads="1"/>
          </p:cNvSpPr>
          <p:nvPr>
            <p:ph type="body" idx="1"/>
          </p:nvPr>
        </p:nvSpPr>
        <p:spPr>
          <a:xfrm>
            <a:off x="457200" y="1752600"/>
            <a:ext cx="8229600" cy="3048000"/>
          </a:xfrm>
        </p:spPr>
        <p:txBody>
          <a:bodyPr/>
          <a:lstStyle/>
          <a:p>
            <a:pPr marL="0" indent="0" eaLnBrk="1" hangingPunct="1">
              <a:buFont typeface="Wingdings" pitchFamily="2" charset="2"/>
              <a:buNone/>
              <a:defRPr/>
            </a:pPr>
            <a:r>
              <a:rPr lang="en-US" dirty="0" smtClean="0"/>
              <a:t>CBI is necessary for any student with a disability </a:t>
            </a:r>
            <a:r>
              <a:rPr lang="en-US" i="1" dirty="0" smtClean="0"/>
              <a:t>who has difficulty applying or generalizing skills</a:t>
            </a:r>
            <a:r>
              <a:rPr lang="en-US" dirty="0" smtClean="0"/>
              <a:t> from the classroom to natural environments.</a:t>
            </a:r>
          </a:p>
          <a:p>
            <a:pPr marL="0" indent="0" eaLnBrk="1" hangingPunct="1">
              <a:buFont typeface="Wingdings" pitchFamily="2" charset="2"/>
              <a:buNone/>
              <a:defRPr/>
            </a:pPr>
            <a:endParaRPr lang="en-US" dirty="0" smtClean="0"/>
          </a:p>
        </p:txBody>
      </p:sp>
      <p:pic>
        <p:nvPicPr>
          <p:cNvPr id="6152" name="Picture 8" descr="C:\Documents and Settings\lamoore1\Local Settings\Temporary Internet Files\Content.IE5\71K68XI6\MC900198118[1].wmf"/>
          <p:cNvPicPr>
            <a:picLocks noChangeAspect="1" noChangeArrowheads="1"/>
          </p:cNvPicPr>
          <p:nvPr/>
        </p:nvPicPr>
        <p:blipFill>
          <a:blip r:embed="rId3" cstate="print"/>
          <a:srcRect/>
          <a:stretch>
            <a:fillRect/>
          </a:stretch>
        </p:blipFill>
        <p:spPr bwMode="auto">
          <a:xfrm>
            <a:off x="3048000" y="3810000"/>
            <a:ext cx="3321113" cy="251988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j0343639"/>
          <p:cNvPicPr>
            <a:picLocks noGrp="1" noChangeAspect="1" noChangeArrowheads="1"/>
          </p:cNvPicPr>
          <p:nvPr>
            <p:ph sz="half" idx="2"/>
          </p:nvPr>
        </p:nvPicPr>
        <p:blipFill>
          <a:blip r:embed="rId3" cstate="print"/>
          <a:srcRect/>
          <a:stretch>
            <a:fillRect/>
          </a:stretch>
        </p:blipFill>
        <p:spPr>
          <a:xfrm>
            <a:off x="2362200" y="1524000"/>
            <a:ext cx="4800600" cy="4800600"/>
          </a:xfrm>
          <a:noFill/>
        </p:spPr>
      </p:pic>
      <p:sp>
        <p:nvSpPr>
          <p:cNvPr id="7171" name="Text Box 3"/>
          <p:cNvSpPr txBox="1">
            <a:spLocks noChangeArrowheads="1"/>
          </p:cNvSpPr>
          <p:nvPr/>
        </p:nvSpPr>
        <p:spPr bwMode="auto">
          <a:xfrm>
            <a:off x="1600200" y="228600"/>
            <a:ext cx="6477000" cy="366713"/>
          </a:xfrm>
          <a:prstGeom prst="rect">
            <a:avLst/>
          </a:prstGeom>
          <a:noFill/>
          <a:ln w="9525">
            <a:noFill/>
            <a:miter lim="800000"/>
            <a:headEnd/>
            <a:tailEnd/>
          </a:ln>
        </p:spPr>
        <p:txBody>
          <a:bodyPr>
            <a:spAutoFit/>
          </a:bodyPr>
          <a:lstStyle/>
          <a:p>
            <a:pPr algn="ctr">
              <a:spcBef>
                <a:spcPct val="50000"/>
              </a:spcBef>
            </a:pPr>
            <a:endParaRPr lang="en-US"/>
          </a:p>
        </p:txBody>
      </p:sp>
      <p:sp>
        <p:nvSpPr>
          <p:cNvPr id="7172" name="Text Box 4"/>
          <p:cNvSpPr txBox="1">
            <a:spLocks noChangeArrowheads="1"/>
          </p:cNvSpPr>
          <p:nvPr/>
        </p:nvSpPr>
        <p:spPr bwMode="auto">
          <a:xfrm>
            <a:off x="1676400" y="0"/>
            <a:ext cx="6705600" cy="1431925"/>
          </a:xfrm>
          <a:prstGeom prst="rect">
            <a:avLst/>
          </a:prstGeom>
          <a:noFill/>
          <a:ln w="9525">
            <a:noFill/>
            <a:miter lim="800000"/>
            <a:headEnd/>
            <a:tailEnd/>
          </a:ln>
        </p:spPr>
        <p:txBody>
          <a:bodyPr>
            <a:spAutoFit/>
          </a:bodyPr>
          <a:lstStyle/>
          <a:p>
            <a:pPr algn="ctr">
              <a:spcBef>
                <a:spcPct val="50000"/>
              </a:spcBef>
            </a:pPr>
            <a:r>
              <a:rPr lang="en-US" sz="4400"/>
              <a:t>How do we know how to ride a train...?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eaLnBrk="1" hangingPunct="1">
              <a:defRPr/>
            </a:pPr>
            <a:r>
              <a:rPr lang="en-US" smtClean="0"/>
              <a:t>The 3 Domains of CBI</a:t>
            </a:r>
          </a:p>
        </p:txBody>
      </p:sp>
      <p:sp>
        <p:nvSpPr>
          <p:cNvPr id="113667" name="Rectangle 3"/>
          <p:cNvSpPr>
            <a:spLocks noGrp="1" noChangeArrowheads="1"/>
          </p:cNvSpPr>
          <p:nvPr>
            <p:ph type="body" idx="1"/>
          </p:nvPr>
        </p:nvSpPr>
        <p:spPr/>
        <p:txBody>
          <a:bodyPr/>
          <a:lstStyle/>
          <a:p>
            <a:pPr eaLnBrk="1" hangingPunct="1">
              <a:buFont typeface="Wingdings" pitchFamily="2" charset="2"/>
              <a:buNone/>
              <a:defRPr/>
            </a:pPr>
            <a:endParaRPr lang="en-US" dirty="0" smtClean="0"/>
          </a:p>
          <a:p>
            <a:pPr eaLnBrk="1" hangingPunct="1">
              <a:defRPr/>
            </a:pPr>
            <a:r>
              <a:rPr lang="en-US" dirty="0" smtClean="0"/>
              <a:t>Leisure and Recreation</a:t>
            </a:r>
          </a:p>
          <a:p>
            <a:pPr algn="ctr" eaLnBrk="1" hangingPunct="1">
              <a:defRPr/>
            </a:pPr>
            <a:endParaRPr lang="en-US" dirty="0" smtClean="0"/>
          </a:p>
          <a:p>
            <a:pPr eaLnBrk="1" hangingPunct="1">
              <a:defRPr/>
            </a:pPr>
            <a:r>
              <a:rPr lang="en-US" sz="3600" dirty="0" smtClean="0"/>
              <a:t>General Community Functioning</a:t>
            </a:r>
          </a:p>
          <a:p>
            <a:pPr algn="ctr" eaLnBrk="1" hangingPunct="1">
              <a:defRPr/>
            </a:pPr>
            <a:endParaRPr lang="en-US" dirty="0" smtClean="0"/>
          </a:p>
          <a:p>
            <a:pPr eaLnBrk="1" hangingPunct="1">
              <a:defRPr/>
            </a:pPr>
            <a:r>
              <a:rPr lang="en-US" sz="3600" dirty="0" smtClean="0"/>
              <a:t>Vocational </a:t>
            </a:r>
          </a:p>
          <a:p>
            <a:pPr lvl="1" eaLnBrk="1" hangingPunct="1">
              <a:buFont typeface="Wingdings" pitchFamily="2" charset="2"/>
              <a:buNone/>
              <a:defRPr/>
            </a:pPr>
            <a:r>
              <a:rPr lang="en-US" sz="2400" dirty="0" smtClean="0"/>
              <a:t>(Community-Based Vocational Education, or CBVE)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hangingPunct="1">
              <a:defRPr/>
            </a:pPr>
            <a:r>
              <a:rPr lang="en-US" dirty="0" smtClean="0"/>
              <a:t>CBI is </a:t>
            </a:r>
            <a:r>
              <a:rPr lang="en-US" u="sng" dirty="0" smtClean="0"/>
              <a:t>NOT</a:t>
            </a:r>
          </a:p>
        </p:txBody>
      </p:sp>
      <p:sp>
        <p:nvSpPr>
          <p:cNvPr id="114691" name="Rectangle 3"/>
          <p:cNvSpPr>
            <a:spLocks noGrp="1" noChangeArrowheads="1"/>
          </p:cNvSpPr>
          <p:nvPr>
            <p:ph type="body" idx="1"/>
          </p:nvPr>
        </p:nvSpPr>
        <p:spPr>
          <a:xfrm>
            <a:off x="457200" y="1981200"/>
            <a:ext cx="8229600" cy="4149725"/>
          </a:xfrm>
        </p:spPr>
        <p:txBody>
          <a:bodyPr/>
          <a:lstStyle/>
          <a:p>
            <a:pPr eaLnBrk="1" hangingPunct="1">
              <a:lnSpc>
                <a:spcPct val="80000"/>
              </a:lnSpc>
              <a:defRPr/>
            </a:pPr>
            <a:r>
              <a:rPr lang="en-US" dirty="0" smtClean="0"/>
              <a:t>CBI is </a:t>
            </a:r>
            <a:r>
              <a:rPr lang="en-US" i="1" u="sng" dirty="0" smtClean="0"/>
              <a:t>not</a:t>
            </a:r>
            <a:r>
              <a:rPr lang="en-US" dirty="0" smtClean="0"/>
              <a:t> a special activity, weekly class outing, or field trip</a:t>
            </a:r>
          </a:p>
          <a:p>
            <a:pPr eaLnBrk="1" hangingPunct="1">
              <a:lnSpc>
                <a:spcPct val="80000"/>
              </a:lnSpc>
              <a:defRPr/>
            </a:pPr>
            <a:endParaRPr lang="en-US" dirty="0" smtClean="0"/>
          </a:p>
          <a:p>
            <a:pPr eaLnBrk="1" hangingPunct="1">
              <a:lnSpc>
                <a:spcPct val="80000"/>
              </a:lnSpc>
              <a:defRPr/>
            </a:pPr>
            <a:r>
              <a:rPr lang="en-US" dirty="0" smtClean="0"/>
              <a:t>These may all be valid instructional activities, but must not be confused with community-based instruction, which is </a:t>
            </a:r>
          </a:p>
          <a:p>
            <a:pPr lvl="1" eaLnBrk="1" hangingPunct="1">
              <a:lnSpc>
                <a:spcPct val="80000"/>
              </a:lnSpc>
              <a:defRPr/>
            </a:pPr>
            <a:r>
              <a:rPr lang="en-US" dirty="0" smtClean="0"/>
              <a:t>regularly scheduled</a:t>
            </a:r>
          </a:p>
          <a:p>
            <a:pPr lvl="1" eaLnBrk="1" hangingPunct="1">
              <a:lnSpc>
                <a:spcPct val="80000"/>
              </a:lnSpc>
              <a:defRPr/>
            </a:pPr>
            <a:r>
              <a:rPr lang="en-US" dirty="0" smtClean="0"/>
              <a:t>systematically instructed, and </a:t>
            </a:r>
          </a:p>
          <a:p>
            <a:pPr lvl="1" eaLnBrk="1" hangingPunct="1">
              <a:lnSpc>
                <a:spcPct val="80000"/>
              </a:lnSpc>
              <a:defRPr/>
            </a:pPr>
            <a:r>
              <a:rPr lang="en-US" dirty="0" smtClean="0"/>
              <a:t>designed to meet the </a:t>
            </a:r>
            <a:r>
              <a:rPr lang="en-US" i="1" dirty="0" smtClean="0"/>
              <a:t>individual </a:t>
            </a:r>
            <a:r>
              <a:rPr lang="en-US" dirty="0" smtClean="0"/>
              <a:t> needs of students.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hangingPunct="1">
              <a:defRPr/>
            </a:pPr>
            <a:r>
              <a:rPr lang="en-US" dirty="0" smtClean="0"/>
              <a:t>Why do we use CBI?</a:t>
            </a:r>
          </a:p>
        </p:txBody>
      </p:sp>
      <p:sp>
        <p:nvSpPr>
          <p:cNvPr id="118787" name="Rectangle 3"/>
          <p:cNvSpPr>
            <a:spLocks noGrp="1" noChangeArrowheads="1"/>
          </p:cNvSpPr>
          <p:nvPr>
            <p:ph type="body" idx="1"/>
          </p:nvPr>
        </p:nvSpPr>
        <p:spPr/>
        <p:txBody>
          <a:bodyPr/>
          <a:lstStyle/>
          <a:p>
            <a:pPr algn="ctr" eaLnBrk="1" hangingPunct="1">
              <a:lnSpc>
                <a:spcPct val="90000"/>
              </a:lnSpc>
              <a:buFont typeface="Wingdings" pitchFamily="2" charset="2"/>
              <a:buNone/>
              <a:defRPr/>
            </a:pPr>
            <a:r>
              <a:rPr lang="en-US" sz="2800" dirty="0" smtClean="0"/>
              <a:t>CBI is great for...</a:t>
            </a:r>
          </a:p>
          <a:p>
            <a:pPr algn="ctr" eaLnBrk="1" hangingPunct="1">
              <a:lnSpc>
                <a:spcPct val="90000"/>
              </a:lnSpc>
              <a:buFont typeface="Wingdings" pitchFamily="2" charset="2"/>
              <a:buNone/>
              <a:defRPr/>
            </a:pPr>
            <a:endParaRPr lang="en-US" sz="2800" dirty="0" smtClean="0"/>
          </a:p>
          <a:p>
            <a:pPr eaLnBrk="1" hangingPunct="1">
              <a:lnSpc>
                <a:spcPct val="90000"/>
              </a:lnSpc>
              <a:spcAft>
                <a:spcPts val="1800"/>
              </a:spcAft>
              <a:defRPr/>
            </a:pPr>
            <a:r>
              <a:rPr lang="en-US" sz="2800" dirty="0" smtClean="0"/>
              <a:t>Students</a:t>
            </a:r>
          </a:p>
          <a:p>
            <a:pPr eaLnBrk="1" hangingPunct="1">
              <a:lnSpc>
                <a:spcPct val="90000"/>
              </a:lnSpc>
              <a:spcAft>
                <a:spcPts val="1800"/>
              </a:spcAft>
              <a:defRPr/>
            </a:pPr>
            <a:r>
              <a:rPr lang="en-US" sz="2800" dirty="0" smtClean="0"/>
              <a:t>Parents</a:t>
            </a:r>
          </a:p>
          <a:p>
            <a:pPr eaLnBrk="1" hangingPunct="1">
              <a:lnSpc>
                <a:spcPct val="90000"/>
              </a:lnSpc>
              <a:spcAft>
                <a:spcPts val="1800"/>
              </a:spcAft>
              <a:defRPr/>
            </a:pPr>
            <a:r>
              <a:rPr lang="en-US" sz="2800" dirty="0" smtClean="0"/>
              <a:t>Educational staff</a:t>
            </a:r>
          </a:p>
          <a:p>
            <a:pPr eaLnBrk="1" hangingPunct="1">
              <a:lnSpc>
                <a:spcPct val="90000"/>
              </a:lnSpc>
              <a:spcAft>
                <a:spcPts val="1800"/>
              </a:spcAft>
              <a:defRPr/>
            </a:pPr>
            <a:r>
              <a:rPr lang="en-US" sz="2800" dirty="0" smtClean="0"/>
              <a:t>The community</a:t>
            </a:r>
          </a:p>
          <a:p>
            <a:pPr algn="ctr" eaLnBrk="1" hangingPunct="1">
              <a:lnSpc>
                <a:spcPct val="90000"/>
              </a:lnSpc>
              <a:buFont typeface="Wingdings" pitchFamily="2" charset="2"/>
              <a:buNone/>
              <a:defRPr/>
            </a:pPr>
            <a:endParaRPr lang="en-US" sz="2800" u="sng" dirty="0" smtClean="0"/>
          </a:p>
        </p:txBody>
      </p:sp>
      <p:pic>
        <p:nvPicPr>
          <p:cNvPr id="10245" name="Picture 5" descr="C:\Documents and Settings\lamoore1\Local Settings\Temporary Internet Files\Content.IE5\GFPK0U2Z\MC900233264[1].wmf"/>
          <p:cNvPicPr>
            <a:picLocks noChangeAspect="1" noChangeArrowheads="1"/>
          </p:cNvPicPr>
          <p:nvPr/>
        </p:nvPicPr>
        <p:blipFill>
          <a:blip r:embed="rId3" cstate="print"/>
          <a:srcRect/>
          <a:stretch>
            <a:fillRect/>
          </a:stretch>
        </p:blipFill>
        <p:spPr bwMode="auto">
          <a:xfrm>
            <a:off x="5029200" y="2514600"/>
            <a:ext cx="3774181" cy="2667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pPr eaLnBrk="1" hangingPunct="1">
              <a:defRPr/>
            </a:pPr>
            <a:r>
              <a:rPr lang="en-US" dirty="0" smtClean="0"/>
              <a:t>Stephen</a:t>
            </a:r>
          </a:p>
        </p:txBody>
      </p:sp>
      <p:sp>
        <p:nvSpPr>
          <p:cNvPr id="201731" name="Rectangle 3"/>
          <p:cNvSpPr>
            <a:spLocks noGrp="1" noChangeArrowheads="1"/>
          </p:cNvSpPr>
          <p:nvPr>
            <p:ph type="body" idx="1"/>
          </p:nvPr>
        </p:nvSpPr>
        <p:spPr>
          <a:xfrm>
            <a:off x="304800" y="1600200"/>
            <a:ext cx="8031163" cy="4083050"/>
          </a:xfrm>
        </p:spPr>
        <p:txBody>
          <a:bodyPr/>
          <a:lstStyle/>
          <a:p>
            <a:pPr eaLnBrk="1" hangingPunct="1">
              <a:defRPr/>
            </a:pPr>
            <a:r>
              <a:rPr lang="en-US" dirty="0" smtClean="0"/>
              <a:t>17 years old</a:t>
            </a:r>
          </a:p>
          <a:p>
            <a:pPr eaLnBrk="1" hangingPunct="1">
              <a:defRPr/>
            </a:pPr>
            <a:r>
              <a:rPr lang="en-US" dirty="0" smtClean="0"/>
              <a:t>Nondisabled</a:t>
            </a:r>
          </a:p>
          <a:p>
            <a:pPr eaLnBrk="1" hangingPunct="1">
              <a:defRPr/>
            </a:pPr>
            <a:r>
              <a:rPr lang="en-US" sz="3600" dirty="0" smtClean="0"/>
              <a:t>Lives with single parent</a:t>
            </a:r>
          </a:p>
          <a:p>
            <a:pPr eaLnBrk="1" hangingPunct="1">
              <a:defRPr/>
            </a:pPr>
            <a:r>
              <a:rPr lang="en-US" sz="3600" dirty="0" smtClean="0"/>
              <a:t>Attends high school</a:t>
            </a:r>
          </a:p>
          <a:p>
            <a:pPr lvl="1" algn="ctr" eaLnBrk="1" hangingPunct="1">
              <a:buFont typeface="Wingdings" pitchFamily="2" charset="2"/>
              <a:buNone/>
              <a:defRPr/>
            </a:pPr>
            <a:endParaRPr lang="en-US" sz="3200" dirty="0" smtClean="0"/>
          </a:p>
          <a:p>
            <a:pPr lvl="1" algn="ctr" eaLnBrk="1" hangingPunct="1">
              <a:buFont typeface="Wingdings" pitchFamily="2" charset="2"/>
              <a:buNone/>
              <a:defRPr/>
            </a:pPr>
            <a:r>
              <a:rPr lang="en-US" sz="3200" dirty="0" smtClean="0"/>
              <a:t>In a single, typical week, Stephen goes...</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ommunity-Based Instruction&amp;quot;&quot;/&gt;&lt;property id=&quot;20307&quot; value=&quot;256&quot;/&gt;&lt;/object&gt;&lt;object type=&quot;3&quot; unique_id=&quot;10005&quot;&gt;&lt;property id=&quot;20148&quot; value=&quot;5&quot;/&gt;&lt;property id=&quot;20300&quot; value=&quot;Slide 2 - &amp;quot;What is Community-Based Instruction (CBI)?&amp;quot;&quot;/&gt;&lt;property id=&quot;20307&quot; value=&quot;285&quot;/&gt;&lt;/object&gt;&lt;object type=&quot;3&quot; unique_id=&quot;10006&quot;&gt;&lt;property id=&quot;20148&quot; value=&quot;5&quot;/&gt;&lt;property id=&quot;20300&quot; value=&quot;Slide 3 - &amp;quot;What is CBI?&amp;quot;&quot;/&gt;&lt;property id=&quot;20307&quot; value=&quot;258&quot;/&gt;&lt;/object&gt;&lt;object type=&quot;3&quot; unique_id=&quot;10007&quot;&gt;&lt;property id=&quot;20148&quot; value=&quot;5&quot;/&gt;&lt;property id=&quot;20300&quot; value=&quot;Slide 4 - &amp;quot;What is CBI?&amp;quot;&quot;/&gt;&lt;property id=&quot;20307&quot; value=&quot;261&quot;/&gt;&lt;/object&gt;&lt;object type=&quot;3&quot; unique_id=&quot;10008&quot;&gt;&lt;property id=&quot;20148&quot; value=&quot;5&quot;/&gt;&lt;property id=&quot;20300&quot; value=&quot;Slide 5 - &amp;quot;Who Needs CBI?&amp;quot;&quot;/&gt;&lt;property id=&quot;20307&quot; value=&quot;260&quot;/&gt;&lt;/object&gt;&lt;object type=&quot;3&quot; unique_id=&quot;10009&quot;&gt;&lt;property id=&quot;20148&quot; value=&quot;5&quot;/&gt;&lt;property id=&quot;20300&quot; value=&quot;Slide 6&quot;/&gt;&lt;property id=&quot;20307&quot; value=&quot;320&quot;/&gt;&lt;/object&gt;&lt;object type=&quot;3&quot; unique_id=&quot;10010&quot;&gt;&lt;property id=&quot;20148&quot; value=&quot;5&quot;/&gt;&lt;property id=&quot;20300&quot; value=&quot;Slide 7 - &amp;quot;The 3 Domains of CBI&amp;quot;&quot;/&gt;&lt;property id=&quot;20307&quot; value=&quot;262&quot;/&gt;&lt;/object&gt;&lt;object type=&quot;3&quot; unique_id=&quot;10011&quot;&gt;&lt;property id=&quot;20148&quot; value=&quot;5&quot;/&gt;&lt;property id=&quot;20300&quot; value=&quot;Slide 8 - &amp;quot;CBI is NOT&amp;quot;&quot;/&gt;&lt;property id=&quot;20307&quot; value=&quot;263&quot;/&gt;&lt;/object&gt;&lt;object type=&quot;3&quot; unique_id=&quot;10012&quot;&gt;&lt;property id=&quot;20148&quot; value=&quot;5&quot;/&gt;&lt;property id=&quot;20300&quot; value=&quot;Slide 9 - &amp;quot;Examples and Non-Examples&amp;quot;&quot;/&gt;&lt;property id=&quot;20307&quot; value=&quot;257&quot;/&gt;&lt;/object&gt;&lt;object type=&quot;3&quot; unique_id=&quot;10013&quot;&gt;&lt;property id=&quot;20148&quot; value=&quot;5&quot;/&gt;&lt;property id=&quot;20300&quot; value=&quot;Slide 10 - &amp;quot;Examples and Non-Examples&amp;quot;&quot;/&gt;&lt;property id=&quot;20307&quot; value=&quot;264&quot;/&gt;&lt;/object&gt;&lt;object type=&quot;3&quot; unique_id=&quot;10014&quot;&gt;&lt;property id=&quot;20148&quot; value=&quot;5&quot;/&gt;&lt;property id=&quot;20300&quot; value=&quot;Slide 11 - &amp;quot;Examples and Non-Examples&amp;quot;&quot;/&gt;&lt;property id=&quot;20307&quot; value=&quot;265&quot;/&gt;&lt;/object&gt;&lt;object type=&quot;3&quot; unique_id=&quot;10015&quot;&gt;&lt;property id=&quot;20148&quot; value=&quot;5&quot;/&gt;&lt;property id=&quot;20300&quot; value=&quot;Slide 12 - &amp;quot;Examples and Non-Examples&amp;quot;&quot;/&gt;&lt;property id=&quot;20307&quot; value=&quot;266&quot;/&gt;&lt;/object&gt;&lt;object type=&quot;3&quot; unique_id=&quot;10016&quot;&gt;&lt;property id=&quot;20148&quot; value=&quot;5&quot;/&gt;&lt;property id=&quot;20300&quot; value=&quot;Slide 13 - &amp;quot;Why do we use CBI?&amp;quot;&quot;/&gt;&lt;property id=&quot;20307&quot; value=&quot;267&quot;/&gt;&lt;/object&gt;&lt;object type=&quot;3&quot; unique_id=&quot;10017&quot;&gt;&lt;property id=&quot;20148&quot; value=&quot;5&quot;/&gt;&lt;property id=&quot;20300&quot; value=&quot;Slide 14 - &amp;quot;Stephen&amp;quot;&quot;/&gt;&lt;property id=&quot;20307&quot; value=&quot;314&quot;/&gt;&lt;/object&gt;&lt;object type=&quot;3&quot; unique_id=&quot;10018&quot;&gt;&lt;property id=&quot;20148&quot; value=&quot;5&quot;/&gt;&lt;property id=&quot;20300&quot; value=&quot;Slide 15&quot;/&gt;&lt;property id=&quot;20307&quot; value=&quot;315&quot;/&gt;&lt;/object&gt;&lt;object type=&quot;3&quot; unique_id=&quot;10019&quot;&gt;&lt;property id=&quot;20148&quot; value=&quot;5&quot;/&gt;&lt;property id=&quot;20300&quot; value=&quot;Slide 16 - &amp;quot;Jason&amp;quot;&quot;/&gt;&lt;property id=&quot;20307&quot; value=&quot;316&quot;/&gt;&lt;/object&gt;&lt;object type=&quot;3&quot; unique_id=&quot;10020&quot;&gt;&lt;property id=&quot;20148&quot; value=&quot;5&quot;/&gt;&lt;property id=&quot;20300&quot; value=&quot;Slide 17&quot;/&gt;&lt;property id=&quot;20307&quot; value=&quot;317&quot;/&gt;&lt;/object&gt;&lt;object type=&quot;3&quot; unique_id=&quot;10021&quot;&gt;&lt;property id=&quot;20148&quot; value=&quot;5&quot;/&gt;&lt;property id=&quot;20300&quot; value=&quot;Slide 18 - &amp;quot;CBI allows us to go from this&amp;quot;&quot;/&gt;&lt;property id=&quot;20307&quot; value=&quot;318&quot;/&gt;&lt;/object&gt;&lt;object type=&quot;3&quot; unique_id=&quot;10022&quot;&gt;&lt;property id=&quot;20148&quot; value=&quot;5&quot;/&gt;&lt;property id=&quot;20300&quot; value=&quot;Slide 19 - &amp;quot;To this...&amp;quot;&quot;/&gt;&lt;property id=&quot;20307&quot; value=&quot;319&quot;/&gt;&lt;/object&gt;&lt;object type=&quot;3&quot; unique_id=&quot;10023&quot;&gt;&lt;property id=&quot;20148&quot; value=&quot;5&quot;/&gt;&lt;property id=&quot;20300&quot; value=&quot;Slide 20 - &amp;quot;More Reasons for CBI&amp;quot;&quot;/&gt;&lt;property id=&quot;20307&quot; value=&quot;304&quot;/&gt;&lt;/object&gt;&lt;object type=&quot;3&quot; unique_id=&quot;10024&quot;&gt;&lt;property id=&quot;20148&quot; value=&quot;5&quot;/&gt;&lt;property id=&quot;20300&quot; value=&quot;Slide 21 - &amp;quot;Course Objectives&amp;quot;&quot;/&gt;&lt;property id=&quot;20307&quot; value=&quot;272&quot;/&gt;&lt;/object&gt;&lt;object type=&quot;3&quot; unique_id=&quot;10025&quot;&gt;&lt;property id=&quot;20148&quot; value=&quot;5&quot;/&gt;&lt;property id=&quot;20300&quot; value=&quot;Slide 22 - &amp;quot;Examples of &amp;#x0D;&amp;#x0A;Course Objectives&amp;quot;&quot;/&gt;&lt;property id=&quot;20307&quot; value=&quot;273&quot;/&gt;&lt;/object&gt;&lt;object type=&quot;3&quot; unique_id=&quot;10026&quot;&gt;&lt;property id=&quot;20148&quot; value=&quot;5&quot;/&gt;&lt;property id=&quot;20300&quot; value=&quot;Slide 23 - &amp;quot;Next Generations Sunshine State Standards Access Points&amp;quot;&quot;/&gt;&lt;property id=&quot;20307&quot; value=&quot;305&quot;/&gt;&lt;/object&gt;&lt;object type=&quot;3&quot; unique_id=&quot;10027&quot;&gt;&lt;property id=&quot;20148&quot; value=&quot;5&quot;/&gt;&lt;property id=&quot;20300&quot; value=&quot;Slide 24 - &amp;quot;SSS Access Points&amp;quot;&quot;/&gt;&lt;property id=&quot;20307&quot; value=&quot;306&quot;/&gt;&lt;/object&gt;&lt;object type=&quot;3&quot; unique_id=&quot;10028&quot;&gt;&lt;property id=&quot;20148&quot; value=&quot;5&quot;/&gt;&lt;property id=&quot;20300&quot; value=&quot;Slide 25 - &amp;quot;SSS Access Points&amp;quot;&quot;/&gt;&lt;property id=&quot;20307&quot; value=&quot;307&quot;/&gt;&lt;/object&gt;&lt;object type=&quot;3&quot; unique_id=&quot;10029&quot;&gt;&lt;property id=&quot;20148&quot; value=&quot;5&quot;/&gt;&lt;property id=&quot;20300&quot; value=&quot;Slide 26 - &amp;quot;Access Points Example&amp;quot;&quot;/&gt;&lt;property id=&quot;20307&quot; value=&quot;308&quot;/&gt;&lt;/object&gt;&lt;object type=&quot;3&quot; unique_id=&quot;10030&quot;&gt;&lt;property id=&quot;20148&quot; value=&quot;5&quot;/&gt;&lt;property id=&quot;20300&quot; value=&quot;Slide 27 - &amp;quot;Access Points Example&amp;quot;&quot;/&gt;&lt;property id=&quot;20307&quot; value=&quot;309&quot;/&gt;&lt;/object&gt;&lt;object type=&quot;3&quot; unique_id=&quot;10031&quot;&gt;&lt;property id=&quot;20148&quot; value=&quot;5&quot;/&gt;&lt;property id=&quot;20300&quot; value=&quot;Slide 28 - &amp;quot;Access Points Example&amp;quot;&quot;/&gt;&lt;property id=&quot;20307&quot; value=&quot;310&quot;/&gt;&lt;/object&gt;&lt;object type=&quot;3&quot; unique_id=&quot;10032&quot;&gt;&lt;property id=&quot;20148&quot; value=&quot;5&quot;/&gt;&lt;property id=&quot;20300&quot; value=&quot;Slide 29 - &amp;quot;IEP Goals/Objectives&amp;quot;&quot;/&gt;&lt;property id=&quot;20307&quot; value=&quot;275&quot;/&gt;&lt;/object&gt;&lt;object type=&quot;3&quot; unique_id=&quot;10033&quot;&gt;&lt;property id=&quot;20148&quot; value=&quot;5&quot;/&gt;&lt;property id=&quot;20300&quot; value=&quot;Slide 30 - &amp;quot;IEP Goals/Objectives&amp;quot;&quot;/&gt;&lt;property id=&quot;20307&quot; value=&quot;276&quot;/&gt;&lt;/object&gt;&lt;object type=&quot;3&quot; unique_id=&quot;10034&quot;&gt;&lt;property id=&quot;20148&quot; value=&quot;5&quot;/&gt;&lt;property id=&quot;20300&quot; value=&quot;Slide 31 - &amp;quot;IEP Goals/Objectives&amp;quot;&quot;/&gt;&lt;property id=&quot;20307&quot; value=&quot;277&quot;/&gt;&lt;/object&gt;&lt;object type=&quot;3&quot; unique_id=&quot;10035&quot;&gt;&lt;property id=&quot;20148&quot; value=&quot;5&quot;/&gt;&lt;property id=&quot;20300&quot; value=&quot;Slide 32 - &amp;quot;How do we implement CBI?&amp;quot;&quot;/&gt;&lt;property id=&quot;20307&quot; value=&quot;278&quot;/&gt;&lt;/object&gt;&lt;object type=&quot;3&quot; unique_id=&quot;10036&quot;&gt;&lt;property id=&quot;20148&quot; value=&quot;5&quot;/&gt;&lt;property id=&quot;20300&quot; value=&quot;Slide 33 - &amp;quot;Determine Student Need&amp;quot;&quot;/&gt;&lt;property id=&quot;20307&quot; value=&quot;279&quot;/&gt;&lt;/object&gt;&lt;object type=&quot;3&quot; unique_id=&quot;10037&quot;&gt;&lt;property id=&quot;20148&quot; value=&quot;5&quot;/&gt;&lt;property id=&quot;20300&quot; value=&quot;Slide 34 - &amp;quot;Parent/Guardian Consent&amp;quot;&quot;/&gt;&lt;property id=&quot;20307&quot; value=&quot;280&quot;/&gt;&lt;/object&gt;&lt;object type=&quot;3&quot; unique_id=&quot;10038&quot;&gt;&lt;property id=&quot;20148&quot; value=&quot;5&quot;/&gt;&lt;property id=&quot;20300&quot; value=&quot;Slide 35 - &amp;quot;Documenting CBI on the IEP&amp;quot;&quot;/&gt;&lt;property id=&quot;20307&quot; value=&quot;311&quot;/&gt;&lt;/object&gt;&lt;object type=&quot;3&quot; unique_id=&quot;10039&quot;&gt;&lt;property id=&quot;20148&quot; value=&quot;5&quot;/&gt;&lt;property id=&quot;20300&quot; value=&quot;Slide 36 - &amp;quot;Documenting CBI on the IEP&amp;quot;&quot;/&gt;&lt;property id=&quot;20307&quot; value=&quot;313&quot;/&gt;&lt;/object&gt;&lt;object type=&quot;3&quot; unique_id=&quot;10040&quot;&gt;&lt;property id=&quot;20148&quot; value=&quot;5&quot;/&gt;&lt;property id=&quot;20300&quot; value=&quot;Slide 37 - &amp;quot;Emergency Procedures&amp;quot;&quot;/&gt;&lt;property id=&quot;20307&quot; value=&quot;281&quot;/&gt;&lt;/object&gt;&lt;object type=&quot;3&quot; unique_id=&quot;10041&quot;&gt;&lt;property id=&quot;20148&quot; value=&quot;5&quot;/&gt;&lt;property id=&quot;20300&quot; value=&quot;Slide 38 - &amp;quot;Determine Funding Sources&amp;quot;&quot;/&gt;&lt;property id=&quot;20307&quot; value=&quot;282&quot;/&gt;&lt;/object&gt;&lt;object type=&quot;3&quot; unique_id=&quot;10042&quot;&gt;&lt;property id=&quot;20148&quot; value=&quot;5&quot;/&gt;&lt;property id=&quot;20300&quot; value=&quot;Slide 39 - &amp;quot;School-Based Enterprises&amp;quot;&quot;/&gt;&lt;property id=&quot;20307&quot; value=&quot;321&quot;/&gt;&lt;/object&gt;&lt;object type=&quot;3&quot; unique_id=&quot;10043&quot;&gt;&lt;property id=&quot;20148&quot; value=&quot;5&quot;/&gt;&lt;property id=&quot;20300&quot; value=&quot;Slide 40 - &amp;quot;School-Based Enterprise Ideas&amp;quot;&quot;/&gt;&lt;property id=&quot;20307&quot; value=&quot;322&quot;/&gt;&lt;/object&gt;&lt;object type=&quot;3&quot; unique_id=&quot;10044&quot;&gt;&lt;property id=&quot;20148&quot; value=&quot;5&quot;/&gt;&lt;property id=&quot;20300&quot; value=&quot;Slide 41 - &amp;quot;Funding for Transportation&amp;quot;&quot;/&gt;&lt;property id=&quot;20307&quot; value=&quot;312&quot;/&gt;&lt;/object&gt;&lt;object type=&quot;3&quot; unique_id=&quot;10045&quot;&gt;&lt;property id=&quot;20148&quot; value=&quot;5&quot;/&gt;&lt;property id=&quot;20300&quot; value=&quot;Slide 42 - &amp;quot;Determine Methods of Transportation&amp;quot;&quot;/&gt;&lt;property id=&quot;20307&quot; value=&quot;302&quot;/&gt;&lt;/object&gt;&lt;object type=&quot;3&quot; unique_id=&quot;10046&quot;&gt;&lt;property id=&quot;20148&quot; value=&quot;5&quot;/&gt;&lt;property id=&quot;20300&quot; value=&quot;Slide 43 - &amp;quot;Scheduling CBI Instruction&amp;quot;&quot;/&gt;&lt;property id=&quot;20307&quot; value=&quot;283&quot;/&gt;&lt;/object&gt;&lt;object type=&quot;3&quot; unique_id=&quot;10047&quot;&gt;&lt;property id=&quot;20148&quot; value=&quot;5&quot;/&gt;&lt;property id=&quot;20300&quot; value=&quot;Slide 44 - &amp;quot;Plan and Monitor CBI Instruction&amp;quot;&quot;/&gt;&lt;property id=&quot;20307&quot; value=&quot;323&quot;/&gt;&lt;/object&gt;&lt;object type=&quot;3&quot; unique_id=&quot;10048&quot;&gt;&lt;property id=&quot;20148&quot; value=&quot;5&quot;/&gt;&lt;property id=&quot;20300&quot; value=&quot;Slide 45 - &amp;quot;Developing CBI Instruction&amp;quot;&quot;/&gt;&lt;property id=&quot;20307&quot; value=&quot;284&quot;/&gt;&lt;/object&gt;&lt;object type=&quot;3&quot; unique_id=&quot;10049&quot;&gt;&lt;property id=&quot;20148&quot; value=&quot;5&quot;/&gt;&lt;property id=&quot;20300&quot; value=&quot;Slide 46 - &amp;quot;Evaluating Effective Practices&amp;quot;&quot;/&gt;&lt;property id=&quot;20307&quot; value=&quot;287&quot;/&gt;&lt;/object&gt;&lt;object type=&quot;3&quot; unique_id=&quot;10050&quot;&gt;&lt;property id=&quot;20148&quot; value=&quot;5&quot;/&gt;&lt;property id=&quot;20300&quot; value=&quot;Slide 47 - &amp;quot;The Vocational Domain: Community-Based Vocational Education (CBVE)&amp;quot;&quot;/&gt;&lt;property id=&quot;20307&quot; value=&quot;288&quot;/&gt;&lt;/object&gt;&lt;object type=&quot;3&quot; unique_id=&quot;10051&quot;&gt;&lt;property id=&quot;20148&quot; value=&quot;5&quot;/&gt;&lt;property id=&quot;20300&quot; value=&quot;Slide 48 - &amp;quot;Steps for Developing a CBVE Program&amp;quot;&quot;/&gt;&lt;property id=&quot;20307&quot; value=&quot;289&quot;/&gt;&lt;/object&gt;&lt;object type=&quot;3&quot; unique_id=&quot;10052&quot;&gt;&lt;property id=&quot;20148&quot; value=&quot;5&quot;/&gt;&lt;property id=&quot;20300&quot; value=&quot;Slide 49 - &amp;quot;Steps for Developing a CBVE Program&amp;quot;&quot;/&gt;&lt;property id=&quot;20307&quot; value=&quot;290&quot;/&gt;&lt;/object&gt;&lt;object type=&quot;3&quot; unique_id=&quot;10053&quot;&gt;&lt;property id=&quot;20148&quot; value=&quot;5&quot;/&gt;&lt;property id=&quot;20300&quot; value=&quot;Slide 50 - &amp;quot;Steps for Developing a CBVE Program&amp;quot;&quot;/&gt;&lt;property id=&quot;20307&quot; value=&quot;291&quot;/&gt;&lt;/object&gt;&lt;object type=&quot;3&quot; unique_id=&quot;10054&quot;&gt;&lt;property id=&quot;20148&quot; value=&quot;5&quot;/&gt;&lt;property id=&quot;20300&quot; value=&quot;Slide 51 - &amp;quot;Steps for Developing a CBVE Program&amp;quot;&quot;/&gt;&lt;property id=&quot;20307&quot; value=&quot;292&quot;/&gt;&lt;/object&gt;&lt;object type=&quot;3&quot; unique_id=&quot;10055&quot;&gt;&lt;property id=&quot;20148&quot; value=&quot;5&quot;/&gt;&lt;property id=&quot;20300&quot; value=&quot;Slide 52 - &amp;quot;Steps for Developing a CBVE Program&amp;quot;&quot;/&gt;&lt;property id=&quot;20307&quot; value=&quot;293&quot;/&gt;&lt;/object&gt;&lt;object type=&quot;3&quot; unique_id=&quot;10056&quot;&gt;&lt;property id=&quot;20148&quot; value=&quot;5&quot;/&gt;&lt;property id=&quot;20300&quot; value=&quot;Slide 53 - &amp;quot;Steps for Developing a CBVE Program&amp;quot;&quot;/&gt;&lt;property id=&quot;20307&quot; value=&quot;294&quot;/&gt;&lt;/object&gt;&lt;object type=&quot;3&quot; unique_id=&quot;10057&quot;&gt;&lt;property id=&quot;20148&quot; value=&quot;5&quot;/&gt;&lt;property id=&quot;20300&quot; value=&quot;Slide 54 - &amp;quot;Evaluating Effective Practices&amp;quot;&quot;/&gt;&lt;property id=&quot;20307&quot; value=&quot;303&quot;/&gt;&lt;/object&gt;&lt;object type=&quot;3&quot; unique_id=&quot;10058&quot;&gt;&lt;property id=&quot;20148&quot; value=&quot;5&quot;/&gt;&lt;property id=&quot;20300&quot; value=&quot;Slide 55 - &amp;quot;CBVE, Child Labor Laws, and Supported Competitive Employment&amp;quot;&quot;/&gt;&lt;property id=&quot;20307&quot; value=&quot;295&quot;/&gt;&lt;/object&gt;&lt;object type=&quot;3&quot; unique_id=&quot;10059&quot;&gt;&lt;property id=&quot;20148&quot; value=&quot;5&quot;/&gt;&lt;property id=&quot;20300&quot; value=&quot;Slide 56 - &amp;quot;In Summary...&amp;quot;&quot;/&gt;&lt;property id=&quot;20307&quot; value=&quot;296&quot;/&gt;&lt;/object&gt;&lt;object type=&quot;3&quot; unique_id=&quot;10060&quot;&gt;&lt;property id=&quot;20148&quot; value=&quot;5&quot;/&gt;&lt;property id=&quot;20300&quot; value=&quot;Slide 57 - &amp;quot;Breakout Groups&amp;quot;&quot;/&gt;&lt;property id=&quot;20307&quot; value=&quot;297&quot;/&gt;&lt;/object&gt;&lt;/object&gt;&lt;/object&gt;&lt;/database&gt;"/>
  <p:tag name="SECTOMILLISECCONVERTED" val="1"/>
</p:tagLst>
</file>

<file path=ppt/theme/theme1.xml><?xml version="1.0" encoding="utf-8"?>
<a:theme xmlns:a="http://schemas.openxmlformats.org/drawingml/2006/main" name="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Maple</Template>
  <TotalTime>1564</TotalTime>
  <Words>1260</Words>
  <Application>Microsoft Office PowerPoint</Application>
  <PresentationFormat>On-screen Show (4:3)</PresentationFormat>
  <Paragraphs>215</Paragraphs>
  <Slides>24</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Times New Roman</vt:lpstr>
      <vt:lpstr>Wingdings</vt:lpstr>
      <vt:lpstr>Maple</vt:lpstr>
      <vt:lpstr>Community-Based Instruction and the Transportation Plan!  </vt:lpstr>
      <vt:lpstr>What is CBI?</vt:lpstr>
      <vt:lpstr>What is CBI?</vt:lpstr>
      <vt:lpstr>Who Needs CBI?</vt:lpstr>
      <vt:lpstr>PowerPoint Presentation</vt:lpstr>
      <vt:lpstr>The 3 Domains of CBI</vt:lpstr>
      <vt:lpstr>CBI is NOT</vt:lpstr>
      <vt:lpstr>Why do we use CBI?</vt:lpstr>
      <vt:lpstr>Stephen</vt:lpstr>
      <vt:lpstr>PowerPoint Presentation</vt:lpstr>
      <vt:lpstr>Jason</vt:lpstr>
      <vt:lpstr>PowerPoint Presentation</vt:lpstr>
      <vt:lpstr>CBI allows us to go from this</vt:lpstr>
      <vt:lpstr>To this...</vt:lpstr>
      <vt:lpstr>Course Objectives</vt:lpstr>
      <vt:lpstr>Access Points</vt:lpstr>
      <vt:lpstr>How do we implement CBI?</vt:lpstr>
      <vt:lpstr>Determine Student Need</vt:lpstr>
      <vt:lpstr>Documenting CBI on the IEP</vt:lpstr>
      <vt:lpstr>Documenting CBI on the IEP</vt:lpstr>
      <vt:lpstr>Emergency Procedures</vt:lpstr>
      <vt:lpstr>Funding for Transportation</vt:lpstr>
      <vt:lpstr>Determine Methods of Transportation</vt:lpstr>
      <vt:lpstr>Developing CBI Instruction</vt:lpstr>
    </vt:vector>
  </TitlesOfParts>
  <Company>VCSB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Community-Based Instruction</dc:title>
  <dc:creator>MIS</dc:creator>
  <cp:lastModifiedBy>Akin, Gregory P.</cp:lastModifiedBy>
  <cp:revision>42</cp:revision>
  <dcterms:created xsi:type="dcterms:W3CDTF">2006-09-05T13:46:25Z</dcterms:created>
  <dcterms:modified xsi:type="dcterms:W3CDTF">2016-06-28T14:07:35Z</dcterms:modified>
</cp:coreProperties>
</file>