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handoutMasterIdLst>
    <p:handoutMasterId r:id="rId25"/>
  </p:handoutMasterIdLst>
  <p:sldIdLst>
    <p:sldId id="281" r:id="rId2"/>
    <p:sldId id="283" r:id="rId3"/>
    <p:sldId id="284" r:id="rId4"/>
    <p:sldId id="285" r:id="rId5"/>
    <p:sldId id="256" r:id="rId6"/>
    <p:sldId id="300" r:id="rId7"/>
    <p:sldId id="278" r:id="rId8"/>
    <p:sldId id="286" r:id="rId9"/>
    <p:sldId id="287" r:id="rId10"/>
    <p:sldId id="302" r:id="rId11"/>
    <p:sldId id="288" r:id="rId12"/>
    <p:sldId id="289" r:id="rId13"/>
    <p:sldId id="290" r:id="rId14"/>
    <p:sldId id="291" r:id="rId15"/>
    <p:sldId id="293" r:id="rId16"/>
    <p:sldId id="295" r:id="rId17"/>
    <p:sldId id="296" r:id="rId18"/>
    <p:sldId id="298" r:id="rId19"/>
    <p:sldId id="299" r:id="rId20"/>
    <p:sldId id="294" r:id="rId21"/>
    <p:sldId id="292" r:id="rId22"/>
    <p:sldId id="282"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0919" autoAdjust="0"/>
  </p:normalViewPr>
  <p:slideViewPr>
    <p:cSldViewPr>
      <p:cViewPr>
        <p:scale>
          <a:sx n="83" d="100"/>
          <a:sy n="83" d="100"/>
        </p:scale>
        <p:origin x="-7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1427662-865C-4328-BA0C-D209F0874869}" type="datetimeFigureOut">
              <a:rPr lang="en-US" smtClean="0"/>
              <a:t>7/8/2016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C32038-D58B-4CD5-BD9C-325C8C4C1EFD}" type="slidenum">
              <a:rPr lang="en-US" smtClean="0"/>
              <a:t>‹#›</a:t>
            </a:fld>
            <a:endParaRPr lang="en-US"/>
          </a:p>
        </p:txBody>
      </p:sp>
    </p:spTree>
    <p:extLst>
      <p:ext uri="{BB962C8B-B14F-4D97-AF65-F5344CB8AC3E}">
        <p14:creationId xmlns:p14="http://schemas.microsoft.com/office/powerpoint/2010/main" val="1896038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Times New Roman" pitchFamily="18"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Times New Roman"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pitchFamily="18" charset="0"/>
              </a:defRPr>
            </a:lvl1pPr>
          </a:lstStyle>
          <a:p>
            <a:pPr>
              <a:defRPr/>
            </a:pPr>
            <a:fld id="{A1EF41F8-00B9-45AE-8014-AE7DCE0181E8}" type="slidenum">
              <a:rPr lang="en-US"/>
              <a:pPr>
                <a:defRPr/>
              </a:pPr>
              <a:t>‹#›</a:t>
            </a:fld>
            <a:endParaRPr lang="en-US"/>
          </a:p>
        </p:txBody>
      </p:sp>
    </p:spTree>
    <p:extLst>
      <p:ext uri="{BB962C8B-B14F-4D97-AF65-F5344CB8AC3E}">
        <p14:creationId xmlns:p14="http://schemas.microsoft.com/office/powerpoint/2010/main" val="1538350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6F5ED8F-7683-45E7-B335-91DC751124E6}"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b="1" dirty="0" smtClean="0"/>
              <a:t>Suggested time:</a:t>
            </a:r>
          </a:p>
          <a:p>
            <a:pPr eaLnBrk="1" hangingPunct="1"/>
            <a:r>
              <a:rPr lang="en-US" dirty="0" smtClean="0"/>
              <a:t>1 hour</a:t>
            </a:r>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12</a:t>
            </a:fld>
            <a:endParaRPr lang="en-US"/>
          </a:p>
        </p:txBody>
      </p:sp>
    </p:spTree>
    <p:extLst>
      <p:ext uri="{BB962C8B-B14F-4D97-AF65-F5344CB8AC3E}">
        <p14:creationId xmlns:p14="http://schemas.microsoft.com/office/powerpoint/2010/main" val="124817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13</a:t>
            </a:fld>
            <a:endParaRPr lang="en-US"/>
          </a:p>
        </p:txBody>
      </p:sp>
    </p:spTree>
    <p:extLst>
      <p:ext uri="{BB962C8B-B14F-4D97-AF65-F5344CB8AC3E}">
        <p14:creationId xmlns:p14="http://schemas.microsoft.com/office/powerpoint/2010/main" val="420464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14</a:t>
            </a:fld>
            <a:endParaRPr lang="en-US"/>
          </a:p>
        </p:txBody>
      </p:sp>
    </p:spTree>
    <p:extLst>
      <p:ext uri="{BB962C8B-B14F-4D97-AF65-F5344CB8AC3E}">
        <p14:creationId xmlns:p14="http://schemas.microsoft.com/office/powerpoint/2010/main" val="152813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15</a:t>
            </a:fld>
            <a:endParaRPr lang="en-US"/>
          </a:p>
        </p:txBody>
      </p:sp>
    </p:spTree>
    <p:extLst>
      <p:ext uri="{BB962C8B-B14F-4D97-AF65-F5344CB8AC3E}">
        <p14:creationId xmlns:p14="http://schemas.microsoft.com/office/powerpoint/2010/main" val="409134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16</a:t>
            </a:fld>
            <a:endParaRPr lang="en-US"/>
          </a:p>
        </p:txBody>
      </p:sp>
    </p:spTree>
    <p:extLst>
      <p:ext uri="{BB962C8B-B14F-4D97-AF65-F5344CB8AC3E}">
        <p14:creationId xmlns:p14="http://schemas.microsoft.com/office/powerpoint/2010/main" val="61006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17</a:t>
            </a:fld>
            <a:endParaRPr lang="en-US"/>
          </a:p>
        </p:txBody>
      </p:sp>
    </p:spTree>
    <p:extLst>
      <p:ext uri="{BB962C8B-B14F-4D97-AF65-F5344CB8AC3E}">
        <p14:creationId xmlns:p14="http://schemas.microsoft.com/office/powerpoint/2010/main" val="207360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18</a:t>
            </a:fld>
            <a:endParaRPr lang="en-US"/>
          </a:p>
        </p:txBody>
      </p:sp>
    </p:spTree>
    <p:extLst>
      <p:ext uri="{BB962C8B-B14F-4D97-AF65-F5344CB8AC3E}">
        <p14:creationId xmlns:p14="http://schemas.microsoft.com/office/powerpoint/2010/main" val="106778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19</a:t>
            </a:fld>
            <a:endParaRPr lang="en-US"/>
          </a:p>
        </p:txBody>
      </p:sp>
    </p:spTree>
    <p:extLst>
      <p:ext uri="{BB962C8B-B14F-4D97-AF65-F5344CB8AC3E}">
        <p14:creationId xmlns:p14="http://schemas.microsoft.com/office/powerpoint/2010/main" val="85222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20</a:t>
            </a:fld>
            <a:endParaRPr lang="en-US"/>
          </a:p>
        </p:txBody>
      </p:sp>
    </p:spTree>
    <p:extLst>
      <p:ext uri="{BB962C8B-B14F-4D97-AF65-F5344CB8AC3E}">
        <p14:creationId xmlns:p14="http://schemas.microsoft.com/office/powerpoint/2010/main" val="398146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21</a:t>
            </a:fld>
            <a:endParaRPr lang="en-US"/>
          </a:p>
        </p:txBody>
      </p:sp>
    </p:spTree>
    <p:extLst>
      <p:ext uri="{BB962C8B-B14F-4D97-AF65-F5344CB8AC3E}">
        <p14:creationId xmlns:p14="http://schemas.microsoft.com/office/powerpoint/2010/main" val="299999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2</a:t>
            </a:fld>
            <a:endParaRPr lang="en-US"/>
          </a:p>
        </p:txBody>
      </p:sp>
    </p:spTree>
    <p:extLst>
      <p:ext uri="{BB962C8B-B14F-4D97-AF65-F5344CB8AC3E}">
        <p14:creationId xmlns:p14="http://schemas.microsoft.com/office/powerpoint/2010/main" val="2164420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255DFD6-3DCE-4AA5-B70D-34CEA06ED557}" type="slidenum">
              <a:rPr lang="en-US" smtClean="0"/>
              <a:pPr/>
              <a:t>22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Take the extra time to practice effective communication techniques.  It can improve your relationship with your customers.  Everyone will reap the benefits.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3</a:t>
            </a:fld>
            <a:endParaRPr lang="en-US"/>
          </a:p>
        </p:txBody>
      </p:sp>
    </p:spTree>
    <p:extLst>
      <p:ext uri="{BB962C8B-B14F-4D97-AF65-F5344CB8AC3E}">
        <p14:creationId xmlns:p14="http://schemas.microsoft.com/office/powerpoint/2010/main" val="23678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4</a:t>
            </a:fld>
            <a:endParaRPr lang="en-US"/>
          </a:p>
        </p:txBody>
      </p:sp>
    </p:spTree>
    <p:extLst>
      <p:ext uri="{BB962C8B-B14F-4D97-AF65-F5344CB8AC3E}">
        <p14:creationId xmlns:p14="http://schemas.microsoft.com/office/powerpoint/2010/main" val="324413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91BBC8D-9427-4272-A1FF-D036757D4831}" type="slidenum">
              <a:rPr lang="en-US" smtClean="0"/>
              <a:pPr/>
              <a:t>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Communication is critical and necessary.  The safety and Security of our staff is crucial, and all persons involved with the district depends on effective communication between all parties.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2478E71-0699-45D9-8BFE-731E2443610E}"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556613" y="4419600"/>
            <a:ext cx="6054583" cy="4800600"/>
          </a:xfrm>
          <a:noFill/>
          <a:ln/>
        </p:spPr>
        <p:txBody>
          <a:bodyPr/>
          <a:lstStyle/>
          <a:p>
            <a:pPr eaLnBrk="1" hangingPunct="1">
              <a:lnSpc>
                <a:spcPct val="90000"/>
              </a:lnSpc>
            </a:pPr>
            <a:r>
              <a:rPr lang="en-US" sz="900" b="1" u="sng" dirty="0" smtClean="0"/>
              <a:t>Everything begins with you!</a:t>
            </a:r>
            <a:r>
              <a:rPr lang="en-US" sz="900" b="1" dirty="0" smtClean="0"/>
              <a:t> </a:t>
            </a:r>
            <a:r>
              <a:rPr lang="en-US" sz="900" dirty="0" smtClean="0"/>
              <a:t>Being a good communicator is being a good listener.</a:t>
            </a:r>
          </a:p>
          <a:p>
            <a:pPr eaLnBrk="1" hangingPunct="1">
              <a:lnSpc>
                <a:spcPct val="90000"/>
              </a:lnSpc>
            </a:pPr>
            <a:r>
              <a:rPr lang="en-US" sz="900" b="1" dirty="0" smtClean="0"/>
              <a:t>VERBAL</a:t>
            </a:r>
            <a:r>
              <a:rPr lang="en-US" sz="900" dirty="0" smtClean="0"/>
              <a:t> </a:t>
            </a:r>
          </a:p>
          <a:p>
            <a:pPr eaLnBrk="1" hangingPunct="1">
              <a:lnSpc>
                <a:spcPct val="90000"/>
              </a:lnSpc>
            </a:pPr>
            <a:r>
              <a:rPr lang="en-US" sz="900" u="sng" dirty="0" smtClean="0"/>
              <a:t>Language</a:t>
            </a:r>
            <a:r>
              <a:rPr lang="en-US" sz="900" dirty="0" smtClean="0"/>
              <a:t>: We communicate in many ways, primarily verbally.</a:t>
            </a:r>
          </a:p>
          <a:p>
            <a:pPr eaLnBrk="1" hangingPunct="1">
              <a:lnSpc>
                <a:spcPct val="90000"/>
              </a:lnSpc>
            </a:pPr>
            <a:r>
              <a:rPr lang="en-US" sz="900" u="sng" dirty="0" smtClean="0"/>
              <a:t>Active listening</a:t>
            </a:r>
            <a:r>
              <a:rPr lang="en-US" sz="900" dirty="0" smtClean="0"/>
              <a:t> :Listen to the speaker (parent, child, fellow co-worker) before answering.  An active listener does the following:</a:t>
            </a:r>
          </a:p>
          <a:p>
            <a:pPr eaLnBrk="1" hangingPunct="1">
              <a:lnSpc>
                <a:spcPct val="90000"/>
              </a:lnSpc>
            </a:pPr>
            <a:r>
              <a:rPr lang="en-US" sz="900" dirty="0" smtClean="0"/>
              <a:t>Keeps eye contact with the speaker</a:t>
            </a:r>
          </a:p>
          <a:p>
            <a:pPr eaLnBrk="1" hangingPunct="1">
              <a:lnSpc>
                <a:spcPct val="90000"/>
              </a:lnSpc>
            </a:pPr>
            <a:r>
              <a:rPr lang="en-US" sz="900" dirty="0" smtClean="0"/>
              <a:t>Nods head or acknowledges conversation while person is speaking</a:t>
            </a:r>
          </a:p>
          <a:p>
            <a:pPr eaLnBrk="1" hangingPunct="1">
              <a:lnSpc>
                <a:spcPct val="90000"/>
              </a:lnSpc>
            </a:pPr>
            <a:r>
              <a:rPr lang="en-US" sz="900" dirty="0" smtClean="0"/>
              <a:t>Stops working on what they are doing while other person is speaking (shows respect)</a:t>
            </a:r>
          </a:p>
          <a:p>
            <a:pPr eaLnBrk="1" hangingPunct="1">
              <a:lnSpc>
                <a:spcPct val="90000"/>
              </a:lnSpc>
            </a:pPr>
            <a:r>
              <a:rPr lang="en-US" sz="900" dirty="0" smtClean="0"/>
              <a:t>Paraphrases and summarizes conversation using phrased like:  “What it sounds like is….”    “It seems that you are saying….”</a:t>
            </a:r>
          </a:p>
          <a:p>
            <a:pPr eaLnBrk="1" hangingPunct="1">
              <a:lnSpc>
                <a:spcPct val="90000"/>
              </a:lnSpc>
            </a:pPr>
            <a:r>
              <a:rPr lang="en-US" sz="900" dirty="0" smtClean="0"/>
              <a:t>Shows empathy when appropriate:  “I can certainly understand your concern because………..”</a:t>
            </a:r>
          </a:p>
          <a:p>
            <a:pPr eaLnBrk="1" hangingPunct="1">
              <a:lnSpc>
                <a:spcPct val="90000"/>
              </a:lnSpc>
            </a:pPr>
            <a:r>
              <a:rPr lang="en-US" sz="900" dirty="0" smtClean="0"/>
              <a:t>Always asks what can be done and offer some solutions to a challenge: “What can I/we do to help you with….”,  “Some things that might help to solve this problem are….” </a:t>
            </a:r>
          </a:p>
          <a:p>
            <a:pPr eaLnBrk="1" hangingPunct="1">
              <a:lnSpc>
                <a:spcPct val="90000"/>
              </a:lnSpc>
            </a:pPr>
            <a:r>
              <a:rPr lang="en-US" sz="900" b="1" dirty="0" smtClean="0"/>
              <a:t>WRITTEN:</a:t>
            </a:r>
          </a:p>
          <a:p>
            <a:pPr eaLnBrk="1" hangingPunct="1">
              <a:lnSpc>
                <a:spcPct val="90000"/>
              </a:lnSpc>
            </a:pPr>
            <a:r>
              <a:rPr lang="en-US" sz="900" u="sng" dirty="0" smtClean="0"/>
              <a:t>Notes and Memos:</a:t>
            </a:r>
            <a:r>
              <a:rPr lang="en-US" sz="900" dirty="0" smtClean="0"/>
              <a:t> Caution must be taken regarding what you put in writing.  (Many districts require a supervisor’s prior approval).</a:t>
            </a:r>
          </a:p>
          <a:p>
            <a:pPr eaLnBrk="1" hangingPunct="1">
              <a:lnSpc>
                <a:spcPct val="90000"/>
              </a:lnSpc>
            </a:pPr>
            <a:r>
              <a:rPr lang="en-US" sz="900" u="sng" dirty="0" smtClean="0"/>
              <a:t>Forms:  </a:t>
            </a:r>
            <a:r>
              <a:rPr lang="en-US" sz="900" dirty="0" smtClean="0"/>
              <a:t>Just the facts or the required information should be written….do not give your personal opinion.  If you have difficulty spelling or writing your thoughts clearly, seek assistance.</a:t>
            </a:r>
          </a:p>
          <a:p>
            <a:pPr eaLnBrk="1" hangingPunct="1">
              <a:lnSpc>
                <a:spcPct val="90000"/>
              </a:lnSpc>
            </a:pPr>
            <a:r>
              <a:rPr lang="en-US" sz="900" b="1" dirty="0" smtClean="0"/>
              <a:t>NON-VERBAL: Did you know that 93 % of all communication is non-verbal?</a:t>
            </a:r>
          </a:p>
          <a:p>
            <a:pPr eaLnBrk="1" hangingPunct="1">
              <a:lnSpc>
                <a:spcPct val="90000"/>
              </a:lnSpc>
            </a:pPr>
            <a:r>
              <a:rPr lang="en-US" sz="900" u="sng" dirty="0" smtClean="0"/>
              <a:t>Attitude: </a:t>
            </a:r>
            <a:r>
              <a:rPr lang="en-US" sz="900" dirty="0" smtClean="0"/>
              <a:t>The most frequent complaints regarding bus operators and attendants have to do with poor attitude.  Such comments include unfriendly, too loud, won’t talk to me, won’t talk to my child, and unhelpful. Remember that you are an ambassador of our school district.</a:t>
            </a:r>
            <a:endParaRPr lang="en-US" sz="900" u="sng" dirty="0" smtClean="0"/>
          </a:p>
          <a:p>
            <a:pPr eaLnBrk="1" hangingPunct="1">
              <a:lnSpc>
                <a:spcPct val="90000"/>
              </a:lnSpc>
            </a:pPr>
            <a:r>
              <a:rPr lang="en-US" sz="900" u="sng" dirty="0" smtClean="0"/>
              <a:t>Confidence: </a:t>
            </a:r>
            <a:r>
              <a:rPr lang="en-US" sz="900" dirty="0" smtClean="0"/>
              <a:t>The way in which you present yourself to others can show that you have competence in your job duties, that you are comfortable speaking or interacting with others, and that you are informed and skilled.</a:t>
            </a:r>
          </a:p>
          <a:p>
            <a:pPr eaLnBrk="1" hangingPunct="1">
              <a:lnSpc>
                <a:spcPct val="90000"/>
              </a:lnSpc>
            </a:pPr>
            <a:r>
              <a:rPr lang="en-US" sz="900" u="sng" dirty="0" smtClean="0"/>
              <a:t>Appearance: </a:t>
            </a:r>
            <a:r>
              <a:rPr lang="en-US" sz="900" dirty="0" smtClean="0"/>
              <a:t>You should dress according to District guidelines.  Your professional appearance says much about you.</a:t>
            </a:r>
          </a:p>
          <a:p>
            <a:pPr eaLnBrk="1" hangingPunct="1">
              <a:lnSpc>
                <a:spcPct val="90000"/>
              </a:lnSpc>
            </a:pPr>
            <a:r>
              <a:rPr lang="en-US" sz="900" u="sng" dirty="0" smtClean="0"/>
              <a:t>Body Language: </a:t>
            </a:r>
            <a:r>
              <a:rPr lang="en-US" sz="900" dirty="0" smtClean="0"/>
              <a:t>This ties in closely with attitude.  Sometimes you do not have to say anything but as the old saying goes, “a picture is worth a thousand words.”  Your smiles, nods, gestures, and facial expressions all affect your non-verbal message to whom you are speaking to. </a:t>
            </a:r>
          </a:p>
          <a:p>
            <a:pPr eaLnBrk="1" hangingPunct="1">
              <a:lnSpc>
                <a:spcPct val="90000"/>
              </a:lnSpc>
              <a:buFontTx/>
              <a:buChar char="•"/>
            </a:pPr>
            <a:endParaRPr lang="en-US" sz="900" dirty="0" smtClean="0"/>
          </a:p>
          <a:p>
            <a:pPr eaLnBrk="1" hangingPunct="1">
              <a:lnSpc>
                <a:spcPct val="90000"/>
              </a:lnSpc>
            </a:pPr>
            <a:r>
              <a:rPr lang="en-US" sz="900" dirty="0" smtClean="0"/>
              <a:t>WHAT IS YOUR COMMUNICATION STYLE?  Look around the room.  What messages do you see via body language?</a:t>
            </a:r>
            <a:endParaRPr lang="en-US" sz="900" u="sng" dirty="0" smtClean="0"/>
          </a:p>
          <a:p>
            <a:pPr eaLnBrk="1" hangingPunct="1">
              <a:lnSpc>
                <a:spcPct val="90000"/>
              </a:lnSpc>
              <a:buFontTx/>
              <a:buChar char="•"/>
            </a:pPr>
            <a:endParaRPr lang="en-US" sz="900" dirty="0" smtClean="0"/>
          </a:p>
          <a:p>
            <a:pPr eaLnBrk="1" hangingPunct="1">
              <a:lnSpc>
                <a:spcPct val="90000"/>
              </a:lnSpc>
            </a:pPr>
            <a:endParaRPr lang="en-US" sz="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8</a:t>
            </a:fld>
            <a:endParaRPr lang="en-US"/>
          </a:p>
        </p:txBody>
      </p:sp>
    </p:spTree>
    <p:extLst>
      <p:ext uri="{BB962C8B-B14F-4D97-AF65-F5344CB8AC3E}">
        <p14:creationId xmlns:p14="http://schemas.microsoft.com/office/powerpoint/2010/main" val="225460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u="sng" dirty="0" smtClean="0"/>
              <a:t>Differences:</a:t>
            </a:r>
            <a:r>
              <a:rPr lang="en-US" dirty="0" smtClean="0"/>
              <a:t>  People are different by birth; differences make life interesting.  Imagine if all people preferred the same food, dress, profession ….Difference in itself is not a cause for conflict, but differences can be a source for conflict.</a:t>
            </a:r>
          </a:p>
          <a:p>
            <a:pPr>
              <a:defRPr/>
            </a:pPr>
            <a:r>
              <a:rPr lang="en-US" dirty="0" smtClean="0"/>
              <a:t> </a:t>
            </a:r>
          </a:p>
          <a:p>
            <a:pPr>
              <a:defRPr/>
            </a:pPr>
            <a:r>
              <a:rPr lang="en-US" b="1" u="sng" dirty="0" smtClean="0"/>
              <a:t>Disagreement:</a:t>
            </a:r>
            <a:r>
              <a:rPr lang="en-US" dirty="0" smtClean="0"/>
              <a:t>  Disagreement begins when people express their preferences and priorities in comparison with other people’s preferences and priorities.  Disagreement can be harmless and have no consequences, with no need for resolution.</a:t>
            </a:r>
          </a:p>
          <a:p>
            <a:pPr>
              <a:defRPr/>
            </a:pPr>
            <a:r>
              <a:rPr lang="en-US" dirty="0" smtClean="0"/>
              <a:t> </a:t>
            </a:r>
          </a:p>
          <a:p>
            <a:pPr>
              <a:defRPr/>
            </a:pPr>
            <a:r>
              <a:rPr lang="en-US" b="1" u="sng" dirty="0" smtClean="0"/>
              <a:t>Problem:</a:t>
            </a:r>
            <a:r>
              <a:rPr lang="en-US" dirty="0" smtClean="0"/>
              <a:t>  Problems occur when disagreements or differences cause some consequences for at least one party.  Problems could be avoided, but they are disturbing, costly or both.  People’s daily lives are a series of solved problems.  Unresolved problems can result in escalation and require crisis resolution.</a:t>
            </a:r>
          </a:p>
          <a:p>
            <a:pPr>
              <a:defRPr/>
            </a:pPr>
            <a:r>
              <a:rPr lang="en-US" dirty="0" smtClean="0"/>
              <a:t> </a:t>
            </a:r>
          </a:p>
          <a:p>
            <a:pPr>
              <a:defRPr/>
            </a:pPr>
            <a:r>
              <a:rPr lang="en-US" b="1" u="sng" dirty="0" smtClean="0"/>
              <a:t>Dispute:</a:t>
            </a:r>
            <a:r>
              <a:rPr lang="en-US" dirty="0" smtClean="0"/>
              <a:t>  Disputes occur when more than one party acknowledges the differences and the problem.  In a dispute, at least one party expresses its desire to solve the problem.</a:t>
            </a:r>
          </a:p>
          <a:p>
            <a:pPr>
              <a:defRPr/>
            </a:pPr>
            <a:r>
              <a:rPr lang="en-US" dirty="0" smtClean="0"/>
              <a:t> </a:t>
            </a:r>
          </a:p>
          <a:p>
            <a:pPr>
              <a:defRPr/>
            </a:pPr>
            <a:r>
              <a:rPr lang="en-US" b="1" u="sng" dirty="0" smtClean="0"/>
              <a:t>Conflict:</a:t>
            </a:r>
            <a:r>
              <a:rPr lang="en-US" dirty="0" smtClean="0"/>
              <a:t>  In a conflict, all parties are willing to invest in the escalation of the dispute in order to “Win” or not “Lose”.  In a conflict, the parties feel that their goals are incompatible with the goals of the other party.</a:t>
            </a:r>
          </a:p>
          <a:p>
            <a:pPr>
              <a:defRPr/>
            </a:pPr>
            <a:r>
              <a:rPr lang="en-US" dirty="0" smtClean="0"/>
              <a:t> </a:t>
            </a:r>
          </a:p>
          <a:p>
            <a:pPr>
              <a:defRPr/>
            </a:pPr>
            <a:r>
              <a:rPr lang="en-US" b="1" u="sng" dirty="0" smtClean="0"/>
              <a:t>Violence:</a:t>
            </a:r>
            <a:r>
              <a:rPr lang="en-US" dirty="0" smtClean="0"/>
              <a:t>  At this stage, the parties act to damage, hurt, or exploit resources in order to “Win” or not “Lose” the conflict.  Violence is not only physical; it can be emotional or psychological.</a:t>
            </a:r>
          </a:p>
          <a:p>
            <a:pPr>
              <a:defRPr/>
            </a:pPr>
            <a:r>
              <a:rPr lang="en-US" dirty="0" smtClean="0"/>
              <a:t> </a:t>
            </a:r>
          </a:p>
          <a:p>
            <a:pPr>
              <a:defRPr/>
            </a:pPr>
            <a:r>
              <a:rPr lang="en-US" b="1" u="sng" dirty="0" smtClean="0"/>
              <a:t>War:</a:t>
            </a:r>
            <a:r>
              <a:rPr lang="en-US" dirty="0" smtClean="0"/>
              <a:t>  Parties are so engaged in their violence that they use violence to damage the other side’s source of power.  In this stage, parties often forget or ignore their basic differences and the developments that led them to war.   </a:t>
            </a:r>
          </a:p>
          <a:p>
            <a:pPr>
              <a:defRPr/>
            </a:pPr>
            <a:endParaRPr lang="en-US" dirty="0"/>
          </a:p>
        </p:txBody>
      </p:sp>
      <p:sp>
        <p:nvSpPr>
          <p:cNvPr id="27652" name="Slide Number Placeholder 3"/>
          <p:cNvSpPr>
            <a:spLocks noGrp="1"/>
          </p:cNvSpPr>
          <p:nvPr>
            <p:ph type="sldNum" sz="quarter" idx="5"/>
          </p:nvPr>
        </p:nvSpPr>
        <p:spPr>
          <a:noFill/>
        </p:spPr>
        <p:txBody>
          <a:bodyPr/>
          <a:lstStyle/>
          <a:p>
            <a:fld id="{354C8DA6-5288-44FE-9222-BE36476AFCF6}"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F41F8-00B9-45AE-8014-AE7DCE0181E8}" type="slidenum">
              <a:rPr lang="en-US" smtClean="0"/>
              <a:pPr>
                <a:defRPr/>
              </a:pPr>
              <a:t>11</a:t>
            </a:fld>
            <a:endParaRPr lang="en-US"/>
          </a:p>
        </p:txBody>
      </p:sp>
    </p:spTree>
    <p:extLst>
      <p:ext uri="{BB962C8B-B14F-4D97-AF65-F5344CB8AC3E}">
        <p14:creationId xmlns:p14="http://schemas.microsoft.com/office/powerpoint/2010/main" val="282848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93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4BAE15-00A4-4A6A-8537-2ABC882357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CFC23-5D4E-4A94-B65D-731B21C786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866670-41B5-4091-9A4C-6281BE9125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EBCB4-3794-4335-AD1F-17BFEB9139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B4D5F9-C033-4A4C-A9D4-05362CBEDC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CE271-A38E-4C24-8174-A4AC3B7AEF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DEBE2B-B931-4972-BCBE-3FC3162F76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B5BD40-FD0E-4566-99AE-593402EE23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F51389-AFA7-4D63-967D-D5F114D44D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D90B5-8BD7-44F5-90F7-9802F0166F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322611-C959-42C8-89D2-0732109A36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3AEC7E5-8E49-46E1-9839-0EC4A3A8ED4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381000"/>
            <a:ext cx="8686800" cy="2209800"/>
          </a:xfrm>
        </p:spPr>
        <p:txBody>
          <a:bodyPr/>
          <a:lstStyle/>
          <a:p>
            <a:pPr eaLnBrk="1" hangingPunct="1">
              <a:defRPr/>
            </a:pP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b="1" dirty="0" smtClean="0"/>
              <a:t>Conflict Resolution</a:t>
            </a:r>
            <a:br>
              <a:rPr lang="en-US" b="1" dirty="0" smtClean="0"/>
            </a:br>
            <a:r>
              <a:rPr lang="en-US" b="1" dirty="0" smtClean="0"/>
              <a:t>&amp; De-escalation Training</a:t>
            </a:r>
            <a:r>
              <a:rPr lang="en-US" sz="4000" dirty="0" smtClean="0"/>
              <a:t/>
            </a:r>
            <a:br>
              <a:rPr lang="en-US" sz="4000" dirty="0" smtClean="0"/>
            </a:br>
            <a:r>
              <a:rPr lang="en-US" sz="4000" dirty="0" smtClean="0"/>
              <a:t/>
            </a:r>
            <a:br>
              <a:rPr lang="en-US" sz="4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4000" dirty="0" smtClean="0"/>
          </a:p>
        </p:txBody>
      </p:sp>
      <p:pic>
        <p:nvPicPr>
          <p:cNvPr id="2051" name="Picture 4" descr="MPj04331690000[1]"/>
          <p:cNvPicPr>
            <a:picLocks noChangeAspect="1" noChangeArrowheads="1"/>
          </p:cNvPicPr>
          <p:nvPr/>
        </p:nvPicPr>
        <p:blipFill>
          <a:blip r:embed="rId3" cstate="print"/>
          <a:srcRect/>
          <a:stretch>
            <a:fillRect/>
          </a:stretch>
        </p:blipFill>
        <p:spPr bwMode="auto">
          <a:xfrm>
            <a:off x="1752600" y="2286000"/>
            <a:ext cx="5619997" cy="2952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g01955\AppData\Local\Microsoft\Windows\Temporary Internet Files\Content.IE5\W5MSOZZ3\Carte_Conflict_lifecy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0554"/>
            <a:ext cx="8414592" cy="614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Situations That Can Result In Conflict</a:t>
            </a:r>
            <a:endParaRPr lang="en-US" dirty="0">
              <a:solidFill>
                <a:schemeClr val="bg1"/>
              </a:solidFill>
            </a:endParaRPr>
          </a:p>
        </p:txBody>
      </p:sp>
      <p:sp>
        <p:nvSpPr>
          <p:cNvPr id="3" name="Content Placeholder 2"/>
          <p:cNvSpPr>
            <a:spLocks noGrp="1"/>
          </p:cNvSpPr>
          <p:nvPr>
            <p:ph idx="1"/>
          </p:nvPr>
        </p:nvSpPr>
        <p:spPr/>
        <p:txBody>
          <a:bodyPr/>
          <a:lstStyle/>
          <a:p>
            <a:pPr eaLnBrk="1" hangingPunct="1">
              <a:spcBef>
                <a:spcPts val="0"/>
              </a:spcBef>
              <a:spcAft>
                <a:spcPts val="1200"/>
              </a:spcAft>
              <a:defRPr/>
            </a:pPr>
            <a:r>
              <a:rPr lang="en-US" sz="2400" dirty="0" smtClean="0"/>
              <a:t>Differences of opinion on what to do, how to do something, or who should do it.</a:t>
            </a:r>
          </a:p>
          <a:p>
            <a:pPr eaLnBrk="1" hangingPunct="1">
              <a:spcBef>
                <a:spcPts val="0"/>
              </a:spcBef>
              <a:spcAft>
                <a:spcPts val="1200"/>
              </a:spcAft>
              <a:defRPr/>
            </a:pPr>
            <a:r>
              <a:rPr lang="en-US" sz="2400" dirty="0" smtClean="0"/>
              <a:t>Resentment about differences in workloads or commitment to a project or goal.</a:t>
            </a:r>
          </a:p>
          <a:p>
            <a:pPr eaLnBrk="1" hangingPunct="1">
              <a:spcBef>
                <a:spcPts val="0"/>
              </a:spcBef>
              <a:spcAft>
                <a:spcPts val="1200"/>
              </a:spcAft>
              <a:defRPr/>
            </a:pPr>
            <a:r>
              <a:rPr lang="en-US" sz="2400" dirty="0" smtClean="0"/>
              <a:t>Differences in style, work habits or performance issues.</a:t>
            </a:r>
          </a:p>
          <a:p>
            <a:pPr eaLnBrk="1" hangingPunct="1">
              <a:spcBef>
                <a:spcPts val="0"/>
              </a:spcBef>
              <a:spcAft>
                <a:spcPts val="1200"/>
              </a:spcAft>
              <a:defRPr/>
            </a:pPr>
            <a:r>
              <a:rPr lang="en-US" sz="2400" dirty="0" smtClean="0"/>
              <a:t>Failure by everyone involved to follow agreed-upon procedures or standards.</a:t>
            </a:r>
          </a:p>
          <a:p>
            <a:pPr eaLnBrk="1" hangingPunct="1">
              <a:spcBef>
                <a:spcPts val="0"/>
              </a:spcBef>
              <a:spcAft>
                <a:spcPts val="1200"/>
              </a:spcAft>
              <a:defRPr/>
            </a:pPr>
            <a:r>
              <a:rPr lang="en-US" sz="2400" dirty="0" smtClean="0"/>
              <a:t>Lack of sufficient resources or role clarity.</a:t>
            </a:r>
          </a:p>
          <a:p>
            <a:pPr eaLnBrk="1" hangingPunct="1">
              <a:spcBef>
                <a:spcPts val="0"/>
              </a:spcBef>
              <a:spcAft>
                <a:spcPts val="1200"/>
              </a:spcAft>
              <a:defRPr/>
            </a:pPr>
            <a:r>
              <a:rPr lang="en-US" sz="2400" dirty="0" smtClean="0"/>
              <a:t>Feelings of disrespect, distrust, lack of support or not being heard.</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What Is Conflict Resolution?</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u="sng" dirty="0" smtClean="0"/>
              <a:t>Conflict Resolution</a:t>
            </a:r>
            <a:r>
              <a:rPr lang="en-US" dirty="0" smtClean="0"/>
              <a:t> is defined as a </a:t>
            </a:r>
            <a:r>
              <a:rPr lang="en-US" i="1" dirty="0" smtClean="0"/>
              <a:t>positive</a:t>
            </a:r>
            <a:r>
              <a:rPr lang="en-US" dirty="0" smtClean="0"/>
              <a:t> process whereby individuals resolve issues in an informal or formal atmosphere or where issues are resolved as part of the ongoing interaction between individuals.  Resolving conflict involves acknowledging, validating and understanding each other’s perspectives.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solidFill>
            <a:schemeClr val="tx2"/>
          </a:solidFill>
          <a:ln>
            <a:solidFill>
              <a:schemeClr val="bg1">
                <a:lumMod val="60000"/>
                <a:lumOff val="40000"/>
              </a:schemeClr>
            </a:solidFill>
          </a:ln>
        </p:spPr>
        <p:txBody>
          <a:bodyPr anchor="ctr"/>
          <a:lstStyle/>
          <a:p>
            <a:pPr>
              <a:defRPr/>
            </a:pPr>
            <a:r>
              <a:rPr lang="en-US" b="1" dirty="0" smtClean="0">
                <a:solidFill>
                  <a:schemeClr val="bg1"/>
                </a:solidFill>
              </a:rPr>
              <a:t>The Key Action Steps</a:t>
            </a:r>
            <a:endParaRPr lang="en-US" dirty="0"/>
          </a:p>
        </p:txBody>
      </p:sp>
      <p:sp>
        <p:nvSpPr>
          <p:cNvPr id="3" name="Content Placeholder 2"/>
          <p:cNvSpPr>
            <a:spLocks noGrp="1"/>
          </p:cNvSpPr>
          <p:nvPr>
            <p:ph idx="1"/>
          </p:nvPr>
        </p:nvSpPr>
        <p:spPr>
          <a:xfrm>
            <a:off x="457200" y="1676400"/>
            <a:ext cx="8229600" cy="4724400"/>
          </a:xfrm>
        </p:spPr>
        <p:txBody>
          <a:bodyPr/>
          <a:lstStyle/>
          <a:p>
            <a:pPr eaLnBrk="1" hangingPunct="1">
              <a:lnSpc>
                <a:spcPct val="80000"/>
              </a:lnSpc>
              <a:defRPr/>
            </a:pPr>
            <a:r>
              <a:rPr lang="en-US" sz="2200" b="1" dirty="0" smtClean="0"/>
              <a:t>Identify the problem and/or define the issue.</a:t>
            </a:r>
          </a:p>
          <a:p>
            <a:pPr lvl="1" eaLnBrk="1" hangingPunct="1">
              <a:lnSpc>
                <a:spcPct val="80000"/>
              </a:lnSpc>
              <a:buFont typeface="Wingdings" pitchFamily="2" charset="2"/>
              <a:buChar char="v"/>
              <a:defRPr/>
            </a:pPr>
            <a:r>
              <a:rPr lang="en-US" sz="2200" dirty="0" smtClean="0"/>
              <a:t>State the facts not opinions</a:t>
            </a:r>
          </a:p>
          <a:p>
            <a:pPr lvl="1" eaLnBrk="1" hangingPunct="1">
              <a:lnSpc>
                <a:spcPct val="80000"/>
              </a:lnSpc>
              <a:buFont typeface="Wingdings" pitchFamily="2" charset="2"/>
              <a:buChar char="v"/>
              <a:defRPr/>
            </a:pPr>
            <a:r>
              <a:rPr lang="en-US" sz="2200" dirty="0" smtClean="0"/>
              <a:t>Gain agreement on the issue</a:t>
            </a:r>
          </a:p>
          <a:p>
            <a:pPr eaLnBrk="1" hangingPunct="1">
              <a:lnSpc>
                <a:spcPct val="80000"/>
              </a:lnSpc>
              <a:defRPr/>
            </a:pPr>
            <a:r>
              <a:rPr lang="en-US" sz="2200" b="1" dirty="0" smtClean="0"/>
              <a:t>State your needs and the other persons needs</a:t>
            </a:r>
          </a:p>
          <a:p>
            <a:pPr lvl="1" eaLnBrk="1" hangingPunct="1">
              <a:lnSpc>
                <a:spcPct val="80000"/>
              </a:lnSpc>
              <a:buFont typeface="Wingdings" pitchFamily="2" charset="2"/>
              <a:buChar char="v"/>
              <a:defRPr/>
            </a:pPr>
            <a:r>
              <a:rPr lang="en-US" sz="2200" dirty="0" smtClean="0"/>
              <a:t>Avoid positional statements</a:t>
            </a:r>
          </a:p>
          <a:p>
            <a:pPr lvl="1" eaLnBrk="1" hangingPunct="1">
              <a:lnSpc>
                <a:spcPct val="80000"/>
              </a:lnSpc>
              <a:buFont typeface="Wingdings" pitchFamily="2" charset="2"/>
              <a:buChar char="v"/>
              <a:defRPr/>
            </a:pPr>
            <a:r>
              <a:rPr lang="en-US" sz="2200" dirty="0" smtClean="0"/>
              <a:t>Listen carefully to the needs that are expressed by others</a:t>
            </a:r>
          </a:p>
          <a:p>
            <a:pPr eaLnBrk="1" hangingPunct="1">
              <a:lnSpc>
                <a:spcPct val="80000"/>
              </a:lnSpc>
              <a:defRPr/>
            </a:pPr>
            <a:r>
              <a:rPr lang="en-US" sz="2200" b="1" dirty="0" smtClean="0"/>
              <a:t>Brainstorm ideas to look for possible solutions</a:t>
            </a:r>
          </a:p>
          <a:p>
            <a:pPr lvl="1" eaLnBrk="1" hangingPunct="1">
              <a:lnSpc>
                <a:spcPct val="80000"/>
              </a:lnSpc>
              <a:buFont typeface="Wingdings" pitchFamily="2" charset="2"/>
              <a:buChar char="v"/>
              <a:defRPr/>
            </a:pPr>
            <a:r>
              <a:rPr lang="en-US" sz="2200" dirty="0" smtClean="0"/>
              <a:t>Discuss positive constructive alternatives to meeting the needs</a:t>
            </a:r>
          </a:p>
          <a:p>
            <a:pPr lvl="1" eaLnBrk="1" hangingPunct="1">
              <a:lnSpc>
                <a:spcPct val="80000"/>
              </a:lnSpc>
              <a:buFont typeface="Wingdings" pitchFamily="2" charset="2"/>
              <a:buChar char="v"/>
              <a:defRPr/>
            </a:pPr>
            <a:r>
              <a:rPr lang="en-US" sz="2200" dirty="0" smtClean="0"/>
              <a:t>Be flexible and open-minded</a:t>
            </a:r>
          </a:p>
          <a:p>
            <a:pPr lvl="1" eaLnBrk="1" hangingPunct="1">
              <a:lnSpc>
                <a:spcPct val="80000"/>
              </a:lnSpc>
              <a:buFont typeface="Wingdings" pitchFamily="2" charset="2"/>
              <a:buChar char="v"/>
              <a:defRPr/>
            </a:pPr>
            <a:r>
              <a:rPr lang="en-US" sz="2200" dirty="0" smtClean="0"/>
              <a:t>There are no wrong answers </a:t>
            </a:r>
          </a:p>
          <a:p>
            <a:pPr eaLnBrk="1" hangingPunct="1">
              <a:lnSpc>
                <a:spcPct val="80000"/>
              </a:lnSpc>
              <a:defRPr/>
            </a:pPr>
            <a:r>
              <a:rPr lang="en-US" sz="2200" b="1" dirty="0" smtClean="0"/>
              <a:t>Evaluate options</a:t>
            </a:r>
          </a:p>
          <a:p>
            <a:pPr lvl="1" eaLnBrk="1" hangingPunct="1">
              <a:lnSpc>
                <a:spcPct val="80000"/>
              </a:lnSpc>
              <a:buFont typeface="Wingdings" pitchFamily="2" charset="2"/>
              <a:buChar char="v"/>
              <a:defRPr/>
            </a:pPr>
            <a:r>
              <a:rPr lang="en-US" sz="2200" dirty="0" smtClean="0"/>
              <a:t>List the pro’s and con’s for each possible solution</a:t>
            </a:r>
          </a:p>
          <a:p>
            <a:pPr lvl="1" eaLnBrk="1" hangingPunct="1">
              <a:lnSpc>
                <a:spcPct val="80000"/>
              </a:lnSpc>
              <a:buFont typeface="Wingdings" pitchFamily="2" charset="2"/>
              <a:buChar char="v"/>
              <a:defRPr/>
            </a:pPr>
            <a:r>
              <a:rPr lang="en-US" sz="2200" dirty="0" smtClean="0"/>
              <a:t>Play the “what if” game</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a:solidFill>
            <a:schemeClr val="tx2"/>
          </a:solidFill>
          <a:ln>
            <a:solidFill>
              <a:schemeClr val="bg1">
                <a:lumMod val="60000"/>
                <a:lumOff val="40000"/>
              </a:schemeClr>
            </a:solidFill>
          </a:ln>
        </p:spPr>
        <p:txBody>
          <a:bodyPr/>
          <a:lstStyle/>
          <a:p>
            <a:pPr>
              <a:defRPr/>
            </a:pPr>
            <a:r>
              <a:rPr lang="en-US" b="1" dirty="0" smtClean="0">
                <a:solidFill>
                  <a:schemeClr val="bg1"/>
                </a:solidFill>
              </a:rPr>
              <a:t>The Key Action Steps</a:t>
            </a:r>
            <a:endParaRPr lang="en-US" b="1" dirty="0">
              <a:solidFill>
                <a:schemeClr val="bg1"/>
              </a:solidFill>
            </a:endParaRPr>
          </a:p>
        </p:txBody>
      </p:sp>
      <p:sp>
        <p:nvSpPr>
          <p:cNvPr id="3" name="Content Placeholder 2"/>
          <p:cNvSpPr>
            <a:spLocks noGrp="1"/>
          </p:cNvSpPr>
          <p:nvPr>
            <p:ph idx="1"/>
          </p:nvPr>
        </p:nvSpPr>
        <p:spPr>
          <a:xfrm>
            <a:off x="457200" y="1447800"/>
            <a:ext cx="8229600" cy="4648200"/>
          </a:xfrm>
        </p:spPr>
        <p:txBody>
          <a:bodyPr/>
          <a:lstStyle/>
          <a:p>
            <a:pPr eaLnBrk="1" hangingPunct="1">
              <a:spcBef>
                <a:spcPts val="0"/>
              </a:spcBef>
              <a:spcAft>
                <a:spcPts val="600"/>
              </a:spcAft>
              <a:defRPr/>
            </a:pPr>
            <a:r>
              <a:rPr lang="en-US" sz="1800" b="1" dirty="0" smtClean="0"/>
              <a:t>Select the best possible solution that will resolve the conflict</a:t>
            </a:r>
          </a:p>
          <a:p>
            <a:pPr lvl="1" eaLnBrk="1" hangingPunct="1">
              <a:spcBef>
                <a:spcPts val="0"/>
              </a:spcBef>
              <a:spcAft>
                <a:spcPts val="600"/>
              </a:spcAft>
              <a:buFont typeface="Wingdings" pitchFamily="2" charset="2"/>
              <a:buChar char="v"/>
              <a:defRPr/>
            </a:pPr>
            <a:r>
              <a:rPr lang="en-US" sz="1800" dirty="0" smtClean="0"/>
              <a:t>Agree jointly on a specific path of resolution</a:t>
            </a:r>
          </a:p>
          <a:p>
            <a:pPr lvl="1" eaLnBrk="1" hangingPunct="1">
              <a:spcBef>
                <a:spcPts val="0"/>
              </a:spcBef>
              <a:spcAft>
                <a:spcPts val="600"/>
              </a:spcAft>
              <a:buFont typeface="Wingdings" pitchFamily="2" charset="2"/>
              <a:buChar char="v"/>
              <a:defRPr/>
            </a:pPr>
            <a:r>
              <a:rPr lang="en-US" sz="1800" dirty="0" smtClean="0"/>
              <a:t>Decide who will be responsible for specific actions</a:t>
            </a:r>
          </a:p>
          <a:p>
            <a:pPr eaLnBrk="1" hangingPunct="1">
              <a:spcBef>
                <a:spcPts val="0"/>
              </a:spcBef>
              <a:spcAft>
                <a:spcPts val="600"/>
              </a:spcAft>
              <a:defRPr/>
            </a:pPr>
            <a:r>
              <a:rPr lang="en-US" sz="1800" b="1" dirty="0" smtClean="0"/>
              <a:t>Implement the selected solution</a:t>
            </a:r>
          </a:p>
          <a:p>
            <a:pPr lvl="1" eaLnBrk="1" hangingPunct="1">
              <a:spcBef>
                <a:spcPts val="0"/>
              </a:spcBef>
              <a:spcAft>
                <a:spcPts val="600"/>
              </a:spcAft>
              <a:buFont typeface="Wingdings" pitchFamily="2" charset="2"/>
              <a:buChar char="v"/>
              <a:defRPr/>
            </a:pPr>
            <a:r>
              <a:rPr lang="en-US" sz="1800" dirty="0" smtClean="0"/>
              <a:t>Establish a timetable to implement the change</a:t>
            </a:r>
          </a:p>
          <a:p>
            <a:pPr lvl="1" eaLnBrk="1" hangingPunct="1">
              <a:spcBef>
                <a:spcPts val="0"/>
              </a:spcBef>
              <a:spcAft>
                <a:spcPts val="600"/>
              </a:spcAft>
              <a:buFont typeface="Wingdings" pitchFamily="2" charset="2"/>
              <a:buChar char="v"/>
              <a:defRPr/>
            </a:pPr>
            <a:r>
              <a:rPr lang="en-US" sz="1800" dirty="0" smtClean="0"/>
              <a:t>Be flexible and talk it through</a:t>
            </a:r>
          </a:p>
          <a:p>
            <a:pPr eaLnBrk="1" hangingPunct="1">
              <a:spcBef>
                <a:spcPts val="0"/>
              </a:spcBef>
              <a:spcAft>
                <a:spcPts val="600"/>
              </a:spcAft>
              <a:defRPr/>
            </a:pPr>
            <a:r>
              <a:rPr lang="en-US" sz="1800" b="1" dirty="0" smtClean="0"/>
              <a:t>Follow-up action</a:t>
            </a:r>
          </a:p>
          <a:p>
            <a:pPr lvl="1" eaLnBrk="1" hangingPunct="1">
              <a:spcBef>
                <a:spcPts val="0"/>
              </a:spcBef>
              <a:spcAft>
                <a:spcPts val="600"/>
              </a:spcAft>
              <a:buFont typeface="Wingdings" pitchFamily="2" charset="2"/>
              <a:buChar char="v"/>
              <a:defRPr/>
            </a:pPr>
            <a:r>
              <a:rPr lang="en-US" sz="1800" dirty="0" smtClean="0"/>
              <a:t>Monitor progress to determine if the solution is working</a:t>
            </a:r>
          </a:p>
          <a:p>
            <a:pPr lvl="1" eaLnBrk="1" hangingPunct="1">
              <a:spcBef>
                <a:spcPts val="0"/>
              </a:spcBef>
              <a:spcAft>
                <a:spcPts val="600"/>
              </a:spcAft>
              <a:buFont typeface="Wingdings" pitchFamily="2" charset="2"/>
              <a:buChar char="v"/>
              <a:defRPr/>
            </a:pPr>
            <a:r>
              <a:rPr lang="en-US" sz="1800" dirty="0" smtClean="0"/>
              <a:t>Don’t be discouraged if breakdowns occur</a:t>
            </a:r>
          </a:p>
          <a:p>
            <a:pPr lvl="1" eaLnBrk="1" hangingPunct="1">
              <a:spcBef>
                <a:spcPts val="0"/>
              </a:spcBef>
              <a:spcAft>
                <a:spcPts val="600"/>
              </a:spcAft>
              <a:buFont typeface="Wingdings" pitchFamily="2" charset="2"/>
              <a:buChar char="v"/>
              <a:defRPr/>
            </a:pPr>
            <a:r>
              <a:rPr lang="en-US" sz="1800" dirty="0" smtClean="0"/>
              <a:t>Visit other possible solutions if necessary and start the cycle over again</a:t>
            </a:r>
          </a:p>
          <a:p>
            <a:pPr eaLnBrk="1" hangingPunct="1">
              <a:spcBef>
                <a:spcPts val="0"/>
              </a:spcBef>
              <a:spcAft>
                <a:spcPts val="600"/>
              </a:spcAft>
              <a:defRPr/>
            </a:pPr>
            <a:r>
              <a:rPr lang="en-US" sz="1800" b="1" dirty="0" smtClean="0"/>
              <a:t>Communicate effectively</a:t>
            </a:r>
          </a:p>
          <a:p>
            <a:pPr lvl="1" eaLnBrk="1" hangingPunct="1">
              <a:spcBef>
                <a:spcPts val="0"/>
              </a:spcBef>
              <a:spcAft>
                <a:spcPts val="600"/>
              </a:spcAft>
              <a:buFont typeface="Wingdings" pitchFamily="2" charset="2"/>
              <a:buChar char="v"/>
              <a:defRPr/>
            </a:pPr>
            <a:r>
              <a:rPr lang="en-US" sz="1800" dirty="0" smtClean="0"/>
              <a:t>The best way to resolve conflict is to get everyone to buy into the solution</a:t>
            </a:r>
          </a:p>
          <a:p>
            <a:pPr lvl="1" eaLnBrk="1" hangingPunct="1">
              <a:spcBef>
                <a:spcPts val="0"/>
              </a:spcBef>
              <a:spcAft>
                <a:spcPts val="600"/>
              </a:spcAft>
              <a:buFont typeface="Wingdings" pitchFamily="2" charset="2"/>
              <a:buChar char="v"/>
              <a:defRPr/>
            </a:pPr>
            <a:r>
              <a:rPr lang="en-US" sz="1800" dirty="0" smtClean="0"/>
              <a:t>Keep everyone involved in the discussion and progress of the solution</a:t>
            </a:r>
          </a:p>
          <a:p>
            <a:pPr lvl="1" eaLnBrk="1" hangingPunct="1">
              <a:spcBef>
                <a:spcPts val="0"/>
              </a:spcBef>
              <a:spcAft>
                <a:spcPts val="600"/>
              </a:spcAft>
              <a:buFont typeface="Wingdings" pitchFamily="2" charset="2"/>
              <a:buChar char="v"/>
              <a:defRPr/>
            </a:pPr>
            <a:r>
              <a:rPr lang="en-US" sz="1800" dirty="0" smtClean="0"/>
              <a:t>Praise the success of the change to all parties involved.  </a:t>
            </a:r>
          </a:p>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De-escalation</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smtClean="0"/>
              <a:t>Manage yourself first before managing others</a:t>
            </a:r>
          </a:p>
          <a:p>
            <a:pPr lvl="1">
              <a:buFont typeface="Wingdings" pitchFamily="2" charset="2"/>
              <a:buChar char="v"/>
              <a:defRPr/>
            </a:pPr>
            <a:r>
              <a:rPr lang="en-US" dirty="0" smtClean="0"/>
              <a:t>Alarm Reaction: Freeze, Flight, Fight, Fright</a:t>
            </a:r>
          </a:p>
          <a:p>
            <a:pPr lvl="1">
              <a:buFont typeface="Wingdings" pitchFamily="2" charset="2"/>
              <a:buChar char="v"/>
              <a:defRPr/>
            </a:pPr>
            <a:r>
              <a:rPr lang="en-US" dirty="0" smtClean="0"/>
              <a:t>Anger is one letter short of Danger</a:t>
            </a:r>
          </a:p>
          <a:p>
            <a:pPr lvl="1">
              <a:buFont typeface="Wingdings" pitchFamily="2" charset="2"/>
              <a:buChar char="v"/>
              <a:defRPr/>
            </a:pPr>
            <a:r>
              <a:rPr lang="en-US" dirty="0" smtClean="0"/>
              <a:t>Stay Cool, Calm and Collective</a:t>
            </a:r>
          </a:p>
          <a:p>
            <a:pPr lvl="1">
              <a:buFont typeface="Wingdings" pitchFamily="2" charset="2"/>
              <a:buChar char="v"/>
              <a:defRPr/>
            </a:pPr>
            <a:r>
              <a:rPr lang="en-US" dirty="0" smtClean="0"/>
              <a:t>Stress Cycle</a:t>
            </a:r>
          </a:p>
        </p:txBody>
      </p:sp>
      <p:pic>
        <p:nvPicPr>
          <p:cNvPr id="15364" name="Picture 2"/>
          <p:cNvPicPr>
            <a:picLocks noChangeAspect="1" noChangeArrowheads="1"/>
          </p:cNvPicPr>
          <p:nvPr/>
        </p:nvPicPr>
        <p:blipFill>
          <a:blip r:embed="rId3" cstate="print"/>
          <a:srcRect/>
          <a:stretch>
            <a:fillRect/>
          </a:stretch>
        </p:blipFill>
        <p:spPr bwMode="auto">
          <a:xfrm>
            <a:off x="990600" y="5029200"/>
            <a:ext cx="6781800" cy="138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fade">
                                      <p:cBhvr>
                                        <p:cTn id="2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De-escalation</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smtClean="0"/>
              <a:t>Unplug the power struggle: One response does not fit all</a:t>
            </a:r>
          </a:p>
          <a:p>
            <a:pPr lvl="1">
              <a:buFont typeface="Wingdings" pitchFamily="2" charset="2"/>
              <a:buChar char="v"/>
              <a:defRPr/>
            </a:pPr>
            <a:r>
              <a:rPr lang="en-US" dirty="0" smtClean="0"/>
              <a:t>Ask the person why they are upset or what they wish to achieve</a:t>
            </a:r>
          </a:p>
          <a:p>
            <a:pPr lvl="1">
              <a:buFont typeface="Wingdings" pitchFamily="2" charset="2"/>
              <a:buChar char="v"/>
              <a:defRPr/>
            </a:pPr>
            <a:r>
              <a:rPr lang="en-US" dirty="0" smtClean="0"/>
              <a:t>Listening sends a signal to the escalated person that you are interested in supporting them</a:t>
            </a:r>
          </a:p>
          <a:p>
            <a:pPr lvl="1">
              <a:buFont typeface="Wingdings" pitchFamily="2" charset="2"/>
              <a:buChar char="v"/>
              <a:defRPr/>
            </a:pPr>
            <a:r>
              <a:rPr lang="en-US" dirty="0" smtClean="0"/>
              <a:t>Work together; not against each other</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De-escalation</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smtClean="0"/>
              <a:t>Making it stop does not make it stop</a:t>
            </a:r>
          </a:p>
          <a:p>
            <a:pPr lvl="1">
              <a:buFont typeface="Wingdings" pitchFamily="2" charset="2"/>
              <a:buChar char="v"/>
              <a:defRPr/>
            </a:pPr>
            <a:r>
              <a:rPr lang="en-US" dirty="0" smtClean="0"/>
              <a:t>Behavior is a form of communication</a:t>
            </a:r>
          </a:p>
          <a:p>
            <a:pPr lvl="1">
              <a:buFont typeface="Wingdings" pitchFamily="2" charset="2"/>
              <a:buChar char="v"/>
              <a:defRPr/>
            </a:pPr>
            <a:r>
              <a:rPr lang="en-US" dirty="0" smtClean="0"/>
              <a:t>Forcing them to stop by physical intervention is not the solution</a:t>
            </a:r>
          </a:p>
        </p:txBody>
      </p:sp>
      <p:pic>
        <p:nvPicPr>
          <p:cNvPr id="17412" name="Picture 2"/>
          <p:cNvPicPr>
            <a:picLocks noChangeAspect="1" noChangeArrowheads="1"/>
          </p:cNvPicPr>
          <p:nvPr/>
        </p:nvPicPr>
        <p:blipFill>
          <a:blip r:embed="rId3" cstate="print"/>
          <a:srcRect/>
          <a:stretch>
            <a:fillRect/>
          </a:stretch>
        </p:blipFill>
        <p:spPr bwMode="auto">
          <a:xfrm>
            <a:off x="5791200" y="4343400"/>
            <a:ext cx="2751138" cy="194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De-escalation</a:t>
            </a:r>
            <a:endParaRPr lang="en-US" dirty="0">
              <a:solidFill>
                <a:schemeClr val="bg1"/>
              </a:solidFill>
            </a:endParaRPr>
          </a:p>
        </p:txBody>
      </p:sp>
      <p:sp>
        <p:nvSpPr>
          <p:cNvPr id="5" name="Content Placeholder 4"/>
          <p:cNvSpPr>
            <a:spLocks noGrp="1"/>
          </p:cNvSpPr>
          <p:nvPr>
            <p:ph idx="1"/>
          </p:nvPr>
        </p:nvSpPr>
        <p:spPr/>
        <p:txBody>
          <a:bodyPr/>
          <a:lstStyle/>
          <a:p>
            <a:pPr>
              <a:defRPr/>
            </a:pPr>
            <a:r>
              <a:rPr lang="en-US" dirty="0" err="1" smtClean="0"/>
              <a:t>Postvention</a:t>
            </a:r>
            <a:r>
              <a:rPr lang="en-US" dirty="0" smtClean="0"/>
              <a:t> Prevents Problems</a:t>
            </a:r>
          </a:p>
          <a:p>
            <a:pPr lvl="1">
              <a:buFont typeface="Wingdings" pitchFamily="2" charset="2"/>
              <a:buChar char="v"/>
              <a:defRPr/>
            </a:pPr>
            <a:r>
              <a:rPr lang="en-US" dirty="0" smtClean="0"/>
              <a:t>Prevention is the preparation before an event to ensure it doesn’t happen (theft, fire, disease, bullying)</a:t>
            </a:r>
          </a:p>
          <a:p>
            <a:pPr lvl="1">
              <a:buFont typeface="Wingdings" pitchFamily="2" charset="2"/>
              <a:buChar char="v"/>
              <a:defRPr/>
            </a:pPr>
            <a:r>
              <a:rPr lang="en-US" dirty="0" err="1" smtClean="0"/>
              <a:t>Postvention</a:t>
            </a:r>
            <a:r>
              <a:rPr lang="en-US" dirty="0" smtClean="0"/>
              <a:t> is what you learn after an event that allows you to prevent it from happening again</a:t>
            </a:r>
          </a:p>
          <a:p>
            <a:pPr lvl="2">
              <a:defRPr/>
            </a:pPr>
            <a:r>
              <a:rPr lang="en-US" dirty="0" smtClean="0"/>
              <a:t>The best problems are the ones you don’t have anymore</a:t>
            </a:r>
          </a:p>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De-escalation</a:t>
            </a:r>
            <a:endParaRPr lang="en-US" dirty="0">
              <a:solidFill>
                <a:schemeClr val="bg1"/>
              </a:solidFill>
            </a:endParaRPr>
          </a:p>
        </p:txBody>
      </p:sp>
      <p:sp>
        <p:nvSpPr>
          <p:cNvPr id="3" name="Content Placeholder 2"/>
          <p:cNvSpPr>
            <a:spLocks noGrp="1"/>
          </p:cNvSpPr>
          <p:nvPr>
            <p:ph idx="1"/>
          </p:nvPr>
        </p:nvSpPr>
        <p:spPr>
          <a:xfrm>
            <a:off x="457200" y="2438400"/>
            <a:ext cx="8229600" cy="3657600"/>
          </a:xfrm>
        </p:spPr>
        <p:txBody>
          <a:bodyPr/>
          <a:lstStyle/>
          <a:p>
            <a:pPr>
              <a:defRPr/>
            </a:pPr>
            <a:r>
              <a:rPr lang="en-US" dirty="0" smtClean="0"/>
              <a:t>Inside-Out Change:</a:t>
            </a:r>
          </a:p>
          <a:p>
            <a:pPr lvl="1">
              <a:buFont typeface="Wingdings" pitchFamily="2" charset="2"/>
              <a:buChar char="v"/>
              <a:defRPr/>
            </a:pPr>
            <a:r>
              <a:rPr lang="en-US" dirty="0" smtClean="0"/>
              <a:t>Changing your way of thinking and responding in order to make a difference in the situation at hand</a:t>
            </a:r>
          </a:p>
          <a:p>
            <a:pPr lvl="1">
              <a:buFont typeface="Wingdings" pitchFamily="2" charset="2"/>
              <a:buChar char="v"/>
              <a:defRPr/>
            </a:pPr>
            <a:r>
              <a:rPr lang="en-US" dirty="0" smtClean="0"/>
              <a:t>Keep an open mind</a:t>
            </a:r>
          </a:p>
          <a:p>
            <a:pPr lvl="1">
              <a:buFont typeface="Wingdings" pitchFamily="2" charset="2"/>
              <a:buChar char="v"/>
              <a:defRPr/>
            </a:pPr>
            <a:r>
              <a:rPr lang="en-US" dirty="0" smtClean="0"/>
              <a:t>Listen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Topics for Discussion</a:t>
            </a:r>
            <a:endParaRPr lang="en-US" b="1" dirty="0">
              <a:solidFill>
                <a:schemeClr val="bg1"/>
              </a:solidFill>
            </a:endParaRPr>
          </a:p>
        </p:txBody>
      </p:sp>
      <p:sp>
        <p:nvSpPr>
          <p:cNvPr id="3" name="Content Placeholder 2"/>
          <p:cNvSpPr>
            <a:spLocks noGrp="1"/>
          </p:cNvSpPr>
          <p:nvPr>
            <p:ph idx="1"/>
          </p:nvPr>
        </p:nvSpPr>
        <p:spPr>
          <a:xfrm>
            <a:off x="457200" y="2209800"/>
            <a:ext cx="8229600" cy="4114800"/>
          </a:xfrm>
        </p:spPr>
        <p:txBody>
          <a:bodyPr/>
          <a:lstStyle/>
          <a:p>
            <a:pPr>
              <a:defRPr/>
            </a:pPr>
            <a:r>
              <a:rPr lang="en-US" sz="2800" dirty="0" smtClean="0"/>
              <a:t>Listening Skills</a:t>
            </a:r>
          </a:p>
          <a:p>
            <a:pPr>
              <a:defRPr/>
            </a:pPr>
            <a:r>
              <a:rPr lang="en-US" sz="2800" dirty="0" smtClean="0"/>
              <a:t>How Do We Communicate?</a:t>
            </a:r>
          </a:p>
          <a:p>
            <a:pPr>
              <a:defRPr/>
            </a:pPr>
            <a:r>
              <a:rPr lang="en-US" sz="2800" dirty="0" smtClean="0"/>
              <a:t>What Is Conflict?</a:t>
            </a:r>
          </a:p>
          <a:p>
            <a:pPr>
              <a:defRPr/>
            </a:pPr>
            <a:r>
              <a:rPr lang="en-US" sz="2800" dirty="0" smtClean="0"/>
              <a:t>The Key Action Steps</a:t>
            </a:r>
          </a:p>
          <a:p>
            <a:pPr>
              <a:defRPr/>
            </a:pPr>
            <a:r>
              <a:rPr lang="en-US" sz="2800" dirty="0" smtClean="0"/>
              <a:t>De-Escalation</a:t>
            </a:r>
          </a:p>
          <a:p>
            <a:pPr>
              <a:defRPr/>
            </a:pPr>
            <a:r>
              <a:rPr lang="en-US" sz="2800" dirty="0" smtClean="0"/>
              <a:t>3 Guiding Principles For Every Situation</a:t>
            </a:r>
          </a:p>
          <a:p>
            <a:pPr>
              <a:defRPr/>
            </a:pPr>
            <a:r>
              <a:rPr lang="en-US" sz="2800" dirty="0" smtClean="0"/>
              <a:t>Closing The Loop</a:t>
            </a: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3 Guiding Principles For Every Situation</a:t>
            </a:r>
            <a:endParaRPr lang="en-US" b="1" dirty="0">
              <a:solidFill>
                <a:schemeClr val="bg1"/>
              </a:solidFill>
            </a:endParaRPr>
          </a:p>
        </p:txBody>
      </p:sp>
      <p:sp>
        <p:nvSpPr>
          <p:cNvPr id="3" name="Content Placeholder 2"/>
          <p:cNvSpPr>
            <a:spLocks noGrp="1"/>
          </p:cNvSpPr>
          <p:nvPr>
            <p:ph idx="1"/>
          </p:nvPr>
        </p:nvSpPr>
        <p:spPr/>
        <p:txBody>
          <a:bodyPr/>
          <a:lstStyle/>
          <a:p>
            <a:pPr>
              <a:defRPr/>
            </a:pPr>
            <a:r>
              <a:rPr lang="en-US" sz="2400" b="1" dirty="0" smtClean="0"/>
              <a:t>Meet the needs </a:t>
            </a:r>
            <a:r>
              <a:rPr lang="en-US" sz="2400" dirty="0" smtClean="0"/>
              <a:t>of the person that you are dealing with.  </a:t>
            </a:r>
          </a:p>
          <a:p>
            <a:pPr lvl="1">
              <a:buFont typeface="Wingdings" pitchFamily="2" charset="2"/>
              <a:buChar char="v"/>
              <a:defRPr/>
            </a:pPr>
            <a:r>
              <a:rPr lang="en-US" sz="2400" dirty="0" smtClean="0"/>
              <a:t>Meet their individual needs, their needs in that moment as well as their long-term needs</a:t>
            </a:r>
          </a:p>
          <a:p>
            <a:pPr>
              <a:defRPr/>
            </a:pPr>
            <a:r>
              <a:rPr lang="en-US" sz="2400" b="1" dirty="0" smtClean="0"/>
              <a:t>Reflect respect and dignity </a:t>
            </a:r>
            <a:r>
              <a:rPr lang="en-US" sz="2400" dirty="0" smtClean="0"/>
              <a:t>towards the people you are dealing with.  </a:t>
            </a:r>
          </a:p>
          <a:p>
            <a:pPr lvl="1">
              <a:buFont typeface="Wingdings" pitchFamily="2" charset="2"/>
              <a:buChar char="v"/>
              <a:defRPr/>
            </a:pPr>
            <a:r>
              <a:rPr lang="en-US" sz="2400" dirty="0" smtClean="0"/>
              <a:t>No matter what this person is calling you or how they are inconveniencing you, the lack of dignity or respect will not help you productively resolve the situation.</a:t>
            </a:r>
          </a:p>
          <a:p>
            <a:pPr>
              <a:defRPr/>
            </a:pPr>
            <a:r>
              <a:rPr lang="en-US" sz="2400" dirty="0" smtClean="0"/>
              <a:t>It is always the right response to </a:t>
            </a:r>
            <a:r>
              <a:rPr lang="en-US" sz="2400" b="1" dirty="0" smtClean="0"/>
              <a:t>maintain the safety of everyone</a:t>
            </a:r>
            <a:r>
              <a:rPr lang="en-US" sz="2400" dirty="0" smtClean="0"/>
              <a:t> involved.</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Closing The Loop</a:t>
            </a:r>
            <a:endParaRPr lang="en-US" dirty="0">
              <a:solidFill>
                <a:schemeClr val="bg1"/>
              </a:solidFill>
            </a:endParaRPr>
          </a:p>
        </p:txBody>
      </p:sp>
      <p:sp>
        <p:nvSpPr>
          <p:cNvPr id="3" name="Content Placeholder 2"/>
          <p:cNvSpPr>
            <a:spLocks noGrp="1"/>
          </p:cNvSpPr>
          <p:nvPr>
            <p:ph idx="1"/>
          </p:nvPr>
        </p:nvSpPr>
        <p:spPr/>
        <p:txBody>
          <a:bodyPr/>
          <a:lstStyle/>
          <a:p>
            <a:pPr eaLnBrk="1" hangingPunct="1">
              <a:defRPr/>
            </a:pPr>
            <a:r>
              <a:rPr lang="en-US" dirty="0" smtClean="0"/>
              <a:t>Clear summaries</a:t>
            </a:r>
          </a:p>
          <a:p>
            <a:pPr eaLnBrk="1" hangingPunct="1">
              <a:defRPr/>
            </a:pPr>
            <a:r>
              <a:rPr lang="en-US" dirty="0" smtClean="0"/>
              <a:t>Commit to the actions agreed upon</a:t>
            </a:r>
          </a:p>
          <a:p>
            <a:pPr eaLnBrk="1" hangingPunct="1">
              <a:defRPr/>
            </a:pPr>
            <a:r>
              <a:rPr lang="en-US" dirty="0" smtClean="0"/>
              <a:t>Thank everyone</a:t>
            </a:r>
          </a:p>
          <a:p>
            <a:pPr eaLnBrk="1" hangingPunct="1">
              <a:defRPr/>
            </a:pPr>
            <a:r>
              <a:rPr lang="en-US" dirty="0" smtClean="0"/>
              <a:t>Schedule follow-up meetings or calls</a:t>
            </a:r>
          </a:p>
          <a:p>
            <a:pPr eaLnBrk="1" hangingPunct="1">
              <a:defRPr/>
            </a:pPr>
            <a:r>
              <a:rPr lang="en-US" dirty="0" smtClean="0"/>
              <a:t>Remember your Effective Communication Skills </a:t>
            </a:r>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81000"/>
            <a:ext cx="8229600" cy="2209800"/>
          </a:xfrm>
        </p:spPr>
        <p:txBody>
          <a:bodyPr/>
          <a:lstStyle/>
          <a:p>
            <a:pPr algn="l" eaLnBrk="1" hangingPunct="1">
              <a:defRPr/>
            </a:pPr>
            <a:r>
              <a:rPr lang="en-US" sz="4000" dirty="0" smtClean="0"/>
              <a:t>Effective communication skills cost nothing but the rewards can be great for you and your customers.</a:t>
            </a:r>
            <a:r>
              <a:rPr lang="en-US" dirty="0" smtClean="0"/>
              <a:t> </a:t>
            </a:r>
          </a:p>
        </p:txBody>
      </p:sp>
      <p:sp>
        <p:nvSpPr>
          <p:cNvPr id="62467" name="Rectangle 3"/>
          <p:cNvSpPr>
            <a:spLocks noGrp="1" noChangeArrowheads="1"/>
          </p:cNvSpPr>
          <p:nvPr>
            <p:ph type="body" idx="1"/>
          </p:nvPr>
        </p:nvSpPr>
        <p:spPr>
          <a:xfrm>
            <a:off x="457200" y="2971800"/>
            <a:ext cx="8229600" cy="3124200"/>
          </a:xfrm>
        </p:spPr>
        <p:txBody>
          <a:bodyPr/>
          <a:lstStyle/>
          <a:p>
            <a:pPr eaLnBrk="1" hangingPunct="1">
              <a:defRPr/>
            </a:pPr>
            <a:endParaRPr lang="en-US" smtClean="0"/>
          </a:p>
        </p:txBody>
      </p:sp>
      <p:pic>
        <p:nvPicPr>
          <p:cNvPr id="22532" name="Picture 4" descr="MPj04386340000[1]"/>
          <p:cNvPicPr>
            <a:picLocks noChangeAspect="1" noChangeArrowheads="1"/>
          </p:cNvPicPr>
          <p:nvPr/>
        </p:nvPicPr>
        <p:blipFill>
          <a:blip r:embed="rId3" cstate="print"/>
          <a:srcRect/>
          <a:stretch>
            <a:fillRect/>
          </a:stretch>
        </p:blipFill>
        <p:spPr bwMode="auto">
          <a:xfrm>
            <a:off x="533400" y="3048000"/>
            <a:ext cx="8077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pPr algn="l">
              <a:defRPr/>
            </a:pPr>
            <a:r>
              <a:rPr lang="en-US" b="1" dirty="0" smtClean="0">
                <a:solidFill>
                  <a:schemeClr val="bg1"/>
                </a:solidFill>
              </a:rPr>
              <a:t>     </a:t>
            </a:r>
            <a:r>
              <a:rPr lang="en-US" b="1" dirty="0" smtClean="0">
                <a:solidFill>
                  <a:srgbClr val="FF0000"/>
                </a:solidFill>
              </a:rPr>
              <a:t>Ineffective </a:t>
            </a:r>
            <a:br>
              <a:rPr lang="en-US" b="1" dirty="0" smtClean="0">
                <a:solidFill>
                  <a:srgbClr val="FF0000"/>
                </a:solidFill>
              </a:rPr>
            </a:br>
            <a:r>
              <a:rPr lang="en-US" b="1" dirty="0" smtClean="0">
                <a:solidFill>
                  <a:srgbClr val="FF0000"/>
                </a:solidFill>
              </a:rPr>
              <a:t> Listening Skills</a:t>
            </a:r>
            <a:endParaRPr lang="en-US" b="1" dirty="0">
              <a:solidFill>
                <a:srgbClr val="FF0000"/>
              </a:solidFill>
            </a:endParaRPr>
          </a:p>
        </p:txBody>
      </p:sp>
      <p:sp>
        <p:nvSpPr>
          <p:cNvPr id="3" name="Content Placeholder 2"/>
          <p:cNvSpPr>
            <a:spLocks noGrp="1"/>
          </p:cNvSpPr>
          <p:nvPr>
            <p:ph idx="1"/>
          </p:nvPr>
        </p:nvSpPr>
        <p:spPr>
          <a:xfrm>
            <a:off x="838200" y="1981200"/>
            <a:ext cx="7620000" cy="4648200"/>
          </a:xfrm>
        </p:spPr>
        <p:txBody>
          <a:bodyPr/>
          <a:lstStyle/>
          <a:p>
            <a:pPr eaLnBrk="1" hangingPunct="1">
              <a:spcBef>
                <a:spcPts val="0"/>
              </a:spcBef>
              <a:defRPr/>
            </a:pPr>
            <a:r>
              <a:rPr lang="en-US" sz="2400" b="1" dirty="0" smtClean="0">
                <a:solidFill>
                  <a:srgbClr val="FF0000"/>
                </a:solidFill>
                <a:effectLst>
                  <a:outerShdw blurRad="38100" dist="38100" dir="2700000" algn="tl">
                    <a:srgbClr val="000000">
                      <a:alpha val="43137"/>
                    </a:srgbClr>
                  </a:outerShdw>
                </a:effectLst>
              </a:rPr>
              <a:t>A</a:t>
            </a:r>
            <a:r>
              <a:rPr lang="en-US" sz="2400" dirty="0" smtClean="0"/>
              <a:t>ssumptions</a:t>
            </a:r>
          </a:p>
          <a:p>
            <a:pPr eaLnBrk="1" hangingPunct="1">
              <a:spcBef>
                <a:spcPts val="0"/>
              </a:spcBef>
              <a:defRPr/>
            </a:pPr>
            <a:r>
              <a:rPr lang="en-US" sz="2400" b="1" dirty="0" smtClean="0">
                <a:solidFill>
                  <a:srgbClr val="FF0000"/>
                </a:solidFill>
              </a:rPr>
              <a:t>B</a:t>
            </a:r>
            <a:r>
              <a:rPr lang="en-US" sz="2400" dirty="0" smtClean="0"/>
              <a:t>oredom</a:t>
            </a:r>
          </a:p>
          <a:p>
            <a:pPr eaLnBrk="1" hangingPunct="1">
              <a:spcBef>
                <a:spcPts val="0"/>
              </a:spcBef>
              <a:defRPr/>
            </a:pPr>
            <a:r>
              <a:rPr lang="en-US" sz="2400" dirty="0" smtClean="0"/>
              <a:t>[Lack of] </a:t>
            </a:r>
            <a:r>
              <a:rPr lang="en-US" sz="2400" b="1" dirty="0" smtClean="0">
                <a:solidFill>
                  <a:srgbClr val="FF0000"/>
                </a:solidFill>
              </a:rPr>
              <a:t>C</a:t>
            </a:r>
            <a:r>
              <a:rPr lang="en-US" sz="2400" dirty="0" smtClean="0"/>
              <a:t>oncentration</a:t>
            </a:r>
          </a:p>
          <a:p>
            <a:pPr eaLnBrk="1" hangingPunct="1">
              <a:spcBef>
                <a:spcPts val="0"/>
              </a:spcBef>
              <a:defRPr/>
            </a:pPr>
            <a:r>
              <a:rPr lang="en-US" sz="2400" b="1" dirty="0" smtClean="0">
                <a:solidFill>
                  <a:srgbClr val="FF0000"/>
                </a:solidFill>
              </a:rPr>
              <a:t>D</a:t>
            </a:r>
            <a:r>
              <a:rPr lang="en-US" sz="2400" dirty="0" smtClean="0"/>
              <a:t>isagreement</a:t>
            </a:r>
          </a:p>
          <a:p>
            <a:pPr eaLnBrk="1" hangingPunct="1">
              <a:spcBef>
                <a:spcPts val="0"/>
              </a:spcBef>
              <a:defRPr/>
            </a:pPr>
            <a:r>
              <a:rPr lang="en-US" sz="2400" b="1" dirty="0" smtClean="0">
                <a:solidFill>
                  <a:srgbClr val="FF0000"/>
                </a:solidFill>
              </a:rPr>
              <a:t>E</a:t>
            </a:r>
            <a:r>
              <a:rPr lang="en-US" sz="2400" dirty="0" smtClean="0"/>
              <a:t>go-involvement</a:t>
            </a:r>
          </a:p>
          <a:p>
            <a:pPr eaLnBrk="1" hangingPunct="1">
              <a:spcBef>
                <a:spcPts val="0"/>
              </a:spcBef>
              <a:defRPr/>
            </a:pPr>
            <a:r>
              <a:rPr lang="en-US" sz="2400" b="1" dirty="0" smtClean="0">
                <a:solidFill>
                  <a:srgbClr val="FF0000"/>
                </a:solidFill>
              </a:rPr>
              <a:t>F</a:t>
            </a:r>
            <a:r>
              <a:rPr lang="en-US" sz="2400" dirty="0" smtClean="0"/>
              <a:t>ailure to understand</a:t>
            </a:r>
          </a:p>
          <a:p>
            <a:pPr eaLnBrk="1" hangingPunct="1">
              <a:spcBef>
                <a:spcPts val="0"/>
              </a:spcBef>
              <a:defRPr/>
            </a:pPr>
            <a:r>
              <a:rPr lang="en-US" sz="2400" b="1" dirty="0" smtClean="0">
                <a:solidFill>
                  <a:srgbClr val="FF0000"/>
                </a:solidFill>
              </a:rPr>
              <a:t>G</a:t>
            </a:r>
            <a:r>
              <a:rPr lang="en-US" sz="2400" dirty="0" smtClean="0"/>
              <a:t>eneralizations</a:t>
            </a:r>
          </a:p>
          <a:p>
            <a:pPr eaLnBrk="1" hangingPunct="1">
              <a:spcBef>
                <a:spcPts val="0"/>
              </a:spcBef>
              <a:defRPr/>
            </a:pPr>
            <a:r>
              <a:rPr lang="en-US" sz="2400" b="1" dirty="0" smtClean="0">
                <a:solidFill>
                  <a:srgbClr val="FF0000"/>
                </a:solidFill>
              </a:rPr>
              <a:t>H</a:t>
            </a:r>
            <a:r>
              <a:rPr lang="en-US" sz="2400" dirty="0" smtClean="0"/>
              <a:t>earing only what you want to hear</a:t>
            </a:r>
          </a:p>
          <a:p>
            <a:pPr eaLnBrk="1" hangingPunct="1">
              <a:spcBef>
                <a:spcPts val="0"/>
              </a:spcBef>
              <a:defRPr/>
            </a:pPr>
            <a:r>
              <a:rPr lang="en-US" sz="2400" b="1" dirty="0" smtClean="0">
                <a:solidFill>
                  <a:srgbClr val="FF0000"/>
                </a:solidFill>
              </a:rPr>
              <a:t>I</a:t>
            </a:r>
            <a:r>
              <a:rPr lang="en-US" sz="2400" dirty="0" smtClean="0"/>
              <a:t>nterruptions</a:t>
            </a:r>
          </a:p>
          <a:p>
            <a:pPr eaLnBrk="1" hangingPunct="1">
              <a:spcBef>
                <a:spcPts val="0"/>
              </a:spcBef>
              <a:defRPr/>
            </a:pPr>
            <a:r>
              <a:rPr lang="en-US" sz="2400" b="1" dirty="0" smtClean="0">
                <a:solidFill>
                  <a:srgbClr val="FF0000"/>
                </a:solidFill>
              </a:rPr>
              <a:t>J</a:t>
            </a:r>
            <a:r>
              <a:rPr lang="en-US" sz="2400" dirty="0" smtClean="0"/>
              <a:t>udgments</a:t>
            </a:r>
          </a:p>
          <a:p>
            <a:pPr eaLnBrk="1" hangingPunct="1">
              <a:spcBef>
                <a:spcPts val="0"/>
              </a:spcBef>
              <a:defRPr/>
            </a:pPr>
            <a:r>
              <a:rPr lang="en-US" sz="2400" b="1" dirty="0" smtClean="0">
                <a:solidFill>
                  <a:srgbClr val="FF0000"/>
                </a:solidFill>
              </a:rPr>
              <a:t>K</a:t>
            </a:r>
            <a:r>
              <a:rPr lang="en-US" sz="2400" dirty="0" smtClean="0"/>
              <a:t>indness that kills</a:t>
            </a:r>
          </a:p>
          <a:p>
            <a:pPr eaLnBrk="1" hangingPunct="1">
              <a:spcBef>
                <a:spcPts val="0"/>
              </a:spcBef>
              <a:defRPr/>
            </a:pPr>
            <a:r>
              <a:rPr lang="en-US" sz="2400" b="1" dirty="0" smtClean="0">
                <a:solidFill>
                  <a:srgbClr val="FF0000"/>
                </a:solidFill>
              </a:rPr>
              <a:t>L</a:t>
            </a:r>
            <a:r>
              <a:rPr lang="en-US" sz="2400" dirty="0" smtClean="0"/>
              <a:t>istening to words only</a:t>
            </a:r>
          </a:p>
          <a:p>
            <a:pPr eaLnBrk="1" hangingPunct="1">
              <a:lnSpc>
                <a:spcPct val="120000"/>
              </a:lnSpc>
              <a:defRPr/>
            </a:pPr>
            <a:endParaRPr lang="en-US" sz="1400" dirty="0" smtClean="0"/>
          </a:p>
          <a:p>
            <a:pPr>
              <a:defRPr/>
            </a:pPr>
            <a:endParaRPr lang="en-US" dirty="0"/>
          </a:p>
        </p:txBody>
      </p:sp>
      <p:pic>
        <p:nvPicPr>
          <p:cNvPr id="5123" name="Picture 3" descr="C:\Users\rg01955\AppData\Local\Microsoft\Windows\Temporary Internet Files\Content.IE5\W5MSOZZ3\not-listening[1].jpg"/>
          <p:cNvPicPr>
            <a:picLocks noChangeAspect="1" noChangeArrowheads="1"/>
          </p:cNvPicPr>
          <p:nvPr/>
        </p:nvPicPr>
        <p:blipFill rotWithShape="1">
          <a:blip r:embed="rId3">
            <a:extLst>
              <a:ext uri="{28A0092B-C50C-407E-A947-70E740481C1C}">
                <a14:useLocalDpi xmlns:a14="http://schemas.microsoft.com/office/drawing/2010/main" val="0"/>
              </a:ext>
            </a:extLst>
          </a:blip>
          <a:srcRect l="3825" r="11700"/>
          <a:stretch/>
        </p:blipFill>
        <p:spPr bwMode="auto">
          <a:xfrm>
            <a:off x="5105400" y="381000"/>
            <a:ext cx="3596641"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lgn="l">
              <a:defRPr/>
            </a:pPr>
            <a:r>
              <a:rPr lang="en-US" b="1" dirty="0" smtClean="0">
                <a:solidFill>
                  <a:schemeClr val="bg1"/>
                </a:solidFill>
              </a:rPr>
              <a:t>         </a:t>
            </a:r>
            <a:r>
              <a:rPr lang="en-US" b="1" dirty="0" smtClean="0">
                <a:solidFill>
                  <a:srgbClr val="92D050"/>
                </a:solidFill>
              </a:rPr>
              <a:t>Effective    </a:t>
            </a:r>
            <a:br>
              <a:rPr lang="en-US" b="1" dirty="0" smtClean="0">
                <a:solidFill>
                  <a:srgbClr val="92D050"/>
                </a:solidFill>
              </a:rPr>
            </a:br>
            <a:r>
              <a:rPr lang="en-US" b="1" dirty="0" smtClean="0">
                <a:solidFill>
                  <a:srgbClr val="92D050"/>
                </a:solidFill>
              </a:rPr>
              <a:t>    Listening Skills</a:t>
            </a:r>
            <a:endParaRPr lang="en-US" b="1" dirty="0">
              <a:solidFill>
                <a:srgbClr val="92D050"/>
              </a:solidFill>
            </a:endParaRPr>
          </a:p>
        </p:txBody>
      </p:sp>
      <p:sp>
        <p:nvSpPr>
          <p:cNvPr id="3" name="Content Placeholder 2"/>
          <p:cNvSpPr>
            <a:spLocks noGrp="1"/>
          </p:cNvSpPr>
          <p:nvPr>
            <p:ph idx="1"/>
          </p:nvPr>
        </p:nvSpPr>
        <p:spPr/>
        <p:txBody>
          <a:bodyPr/>
          <a:lstStyle/>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A</a:t>
            </a:r>
            <a:r>
              <a:rPr lang="en-US" sz="2400" dirty="0" smtClean="0"/>
              <a:t>sk questions only to facilitate flow</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B</a:t>
            </a:r>
            <a:r>
              <a:rPr lang="en-US" sz="2400" dirty="0" smtClean="0"/>
              <a:t>elieve what is stated is valid</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C</a:t>
            </a:r>
            <a:r>
              <a:rPr lang="en-US" sz="2400" dirty="0" smtClean="0"/>
              <a:t>larify confusions</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D</a:t>
            </a:r>
            <a:r>
              <a:rPr lang="en-US" sz="2400" dirty="0" smtClean="0"/>
              <a:t>iscern unspoken messages</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E</a:t>
            </a:r>
            <a:r>
              <a:rPr lang="en-US" sz="2400" dirty="0" smtClean="0"/>
              <a:t>cho significant words or phrases</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F</a:t>
            </a:r>
            <a:r>
              <a:rPr lang="en-US" sz="2400" dirty="0" smtClean="0"/>
              <a:t>ind words and phrases for response</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G</a:t>
            </a:r>
            <a:r>
              <a:rPr lang="en-US" sz="2400" dirty="0" smtClean="0"/>
              <a:t>ive information</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H</a:t>
            </a:r>
            <a:r>
              <a:rPr lang="en-US" sz="2400" dirty="0" smtClean="0"/>
              <a:t>elp develop context and chronology</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I</a:t>
            </a:r>
            <a:r>
              <a:rPr lang="en-US" sz="2400" dirty="0" smtClean="0"/>
              <a:t>nstill quiet</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J</a:t>
            </a:r>
            <a:r>
              <a:rPr lang="en-US" sz="2400" dirty="0" smtClean="0"/>
              <a:t>ourney through narratives</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K</a:t>
            </a:r>
            <a:r>
              <a:rPr lang="en-US" sz="2400" dirty="0" smtClean="0"/>
              <a:t>eep judgments to yourself</a:t>
            </a:r>
          </a:p>
          <a:p>
            <a:pPr marL="365760" indent="-256032" eaLnBrk="1" fontAlgn="auto" hangingPunct="1">
              <a:spcBef>
                <a:spcPts val="0"/>
              </a:spcBef>
              <a:spcAft>
                <a:spcPts val="0"/>
              </a:spcAft>
              <a:buFont typeface="Wingdings 2" pitchFamily="18" charset="2"/>
              <a:buChar char="¾"/>
              <a:defRPr/>
            </a:pPr>
            <a:r>
              <a:rPr lang="en-US" sz="2400" b="1" dirty="0" smtClean="0">
                <a:solidFill>
                  <a:srgbClr val="92D050"/>
                </a:solidFill>
              </a:rPr>
              <a:t>L</a:t>
            </a:r>
            <a:r>
              <a:rPr lang="en-US" sz="2400" dirty="0" smtClean="0"/>
              <a:t>isten for summaries and narratives</a:t>
            </a:r>
          </a:p>
          <a:p>
            <a:pPr marL="365760" indent="-256032" eaLnBrk="1" fontAlgn="auto" hangingPunct="1">
              <a:spcAft>
                <a:spcPts val="0"/>
              </a:spcAft>
              <a:buFont typeface="Wingdings 3"/>
              <a:buChar char=""/>
              <a:defRPr/>
            </a:pPr>
            <a:endParaRPr lang="en-US" sz="2000" dirty="0" smtClean="0"/>
          </a:p>
          <a:p>
            <a:pPr>
              <a:defRP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73380"/>
            <a:ext cx="2971800" cy="3665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chemeClr val="tx2"/>
          </a:solidFill>
          <a:ln>
            <a:solidFill>
              <a:schemeClr val="bg1">
                <a:lumMod val="60000"/>
                <a:lumOff val="40000"/>
              </a:schemeClr>
            </a:solidFill>
          </a:ln>
          <a:effectLst/>
        </p:spPr>
        <p:txBody>
          <a:bodyPr/>
          <a:lstStyle/>
          <a:p>
            <a:pPr eaLnBrk="1" hangingPunct="1">
              <a:defRPr/>
            </a:pPr>
            <a:r>
              <a:rPr lang="en-US" b="1" dirty="0" smtClean="0">
                <a:solidFill>
                  <a:schemeClr val="bg1"/>
                </a:solidFill>
                <a:latin typeface="+mn-lt"/>
              </a:rPr>
              <a:t>COMMUNICATION</a:t>
            </a:r>
          </a:p>
        </p:txBody>
      </p:sp>
      <p:sp>
        <p:nvSpPr>
          <p:cNvPr id="2051" name="Rectangle 3"/>
          <p:cNvSpPr>
            <a:spLocks noGrp="1" noChangeArrowheads="1"/>
          </p:cNvSpPr>
          <p:nvPr>
            <p:ph type="body" idx="1"/>
          </p:nvPr>
        </p:nvSpPr>
        <p:spPr>
          <a:xfrm>
            <a:off x="685800" y="1981200"/>
            <a:ext cx="7848600" cy="4267200"/>
          </a:xfrm>
          <a:effectLst/>
        </p:spPr>
        <p:txBody>
          <a:bodyPr/>
          <a:lstStyle/>
          <a:p>
            <a:pPr eaLnBrk="1" hangingPunct="1">
              <a:lnSpc>
                <a:spcPct val="90000"/>
              </a:lnSpc>
              <a:buFont typeface="Wingdings" pitchFamily="2" charset="2"/>
              <a:buNone/>
              <a:defRPr/>
            </a:pPr>
            <a:endParaRPr lang="en-US" sz="2400" dirty="0" smtClean="0"/>
          </a:p>
          <a:p>
            <a:pPr algn="ctr" eaLnBrk="1" hangingPunct="1">
              <a:lnSpc>
                <a:spcPct val="90000"/>
              </a:lnSpc>
              <a:buFont typeface="Wingdings" pitchFamily="2" charset="2"/>
              <a:buNone/>
              <a:defRPr/>
            </a:pPr>
            <a:r>
              <a:rPr lang="en-US" sz="2400" dirty="0" smtClean="0"/>
              <a:t>   </a:t>
            </a:r>
            <a:r>
              <a:rPr lang="en-US" b="1" i="1" dirty="0" smtClean="0">
                <a:latin typeface="MS Mincho" pitchFamily="49" charset="-128"/>
              </a:rPr>
              <a:t>“IT TAKES A TEAM OF PEOPLE, COMMUNICATING AND COLLABORATING WITH EACH OTHER, TO BEST PROVIDE PROPER SERVICE TO OUR CUSTOMERS</a:t>
            </a:r>
            <a:r>
              <a:rPr lang="en-US" sz="2800" b="1" dirty="0" smtClean="0">
                <a:latin typeface="MS Mincho" pitchFamily="49" charset="-128"/>
              </a:rPr>
              <a:t>”</a:t>
            </a:r>
            <a:endParaRPr lang="en-US" sz="2400" b="1" dirty="0" smtClean="0">
              <a:latin typeface="MS Mincho" pitchFamily="49" charset="-128"/>
            </a:endParaRPr>
          </a:p>
          <a:p>
            <a:pPr algn="ctr" eaLnBrk="1" hangingPunct="1">
              <a:lnSpc>
                <a:spcPct val="90000"/>
              </a:lnSpc>
              <a:buFont typeface="Wingdings" pitchFamily="2" charset="2"/>
              <a:buNone/>
              <a:defRPr/>
            </a:pPr>
            <a:endParaRPr lang="en-US" sz="2400" b="1" dirty="0" smtClean="0">
              <a:latin typeface="MS Mincho" pitchFamily="49" charset="-128"/>
            </a:endParaRPr>
          </a:p>
          <a:p>
            <a:pPr eaLnBrk="1" hangingPunct="1">
              <a:lnSpc>
                <a:spcPct val="90000"/>
              </a:lnSpc>
              <a:buFont typeface="Wingdings" pitchFamily="2" charset="2"/>
              <a:buNone/>
              <a:defRPr/>
            </a:pPr>
            <a:r>
              <a:rPr lang="en-US" sz="1800" dirty="0" smtClean="0">
                <a:effectLst/>
                <a:latin typeface="MS Mincho" pitchFamily="49" charset="-128"/>
              </a:rPr>
              <a:t>	</a:t>
            </a:r>
            <a:r>
              <a:rPr lang="en-US" sz="2800" dirty="0" smtClean="0">
                <a:solidFill>
                  <a:srgbClr val="FF0000"/>
                </a:solidFill>
                <a:effectLst/>
                <a:latin typeface="Albertus MT" pitchFamily="34" charset="0"/>
              </a:rPr>
              <a:t>Communicating is not what you say and do.... it is what the other person hears and see’s!</a:t>
            </a:r>
          </a:p>
          <a:p>
            <a:pPr eaLnBrk="1" hangingPunct="1">
              <a:lnSpc>
                <a:spcPct val="90000"/>
              </a:lnSpc>
              <a:buFont typeface="Wingdings" pitchFamily="2" charset="2"/>
              <a:buNone/>
              <a:defRPr/>
            </a:pPr>
            <a:endParaRPr lang="en-US" sz="1800" b="1" dirty="0" smtClean="0">
              <a:latin typeface="MS Mincho"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rg01955\AppData\Local\Microsoft\Windows\Temporary Internet Files\Content.IE5\NJ6TPLQ2\communica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6545003" cy="578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04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9800" y="304800"/>
            <a:ext cx="6553200" cy="1143000"/>
          </a:xfrm>
          <a:solidFill>
            <a:schemeClr val="tx2"/>
          </a:solidFill>
          <a:ln>
            <a:solidFill>
              <a:schemeClr val="bg1">
                <a:lumMod val="60000"/>
                <a:lumOff val="40000"/>
              </a:schemeClr>
            </a:solidFill>
          </a:ln>
        </p:spPr>
        <p:txBody>
          <a:bodyPr/>
          <a:lstStyle/>
          <a:p>
            <a:pPr eaLnBrk="1" hangingPunct="1">
              <a:defRPr/>
            </a:pPr>
            <a:r>
              <a:rPr lang="en-US" sz="4000" b="1" dirty="0" smtClean="0">
                <a:solidFill>
                  <a:schemeClr val="bg1"/>
                </a:solidFill>
                <a:latin typeface="MS Mincho" pitchFamily="49" charset="-128"/>
              </a:rPr>
              <a:t>How Do You Communicate?</a:t>
            </a:r>
          </a:p>
        </p:txBody>
      </p:sp>
      <p:sp>
        <p:nvSpPr>
          <p:cNvPr id="49155" name="Rectangle 3"/>
          <p:cNvSpPr>
            <a:spLocks noGrp="1" noChangeArrowheads="1"/>
          </p:cNvSpPr>
          <p:nvPr>
            <p:ph type="body" sz="half" idx="1"/>
          </p:nvPr>
        </p:nvSpPr>
        <p:spPr>
          <a:xfrm>
            <a:off x="1066800" y="2057400"/>
            <a:ext cx="3810000" cy="4114800"/>
          </a:xfrm>
        </p:spPr>
        <p:txBody>
          <a:bodyPr/>
          <a:lstStyle/>
          <a:p>
            <a:pPr eaLnBrk="1" hangingPunct="1">
              <a:buFont typeface="Wingdings" pitchFamily="2" charset="2"/>
              <a:buNone/>
              <a:defRPr/>
            </a:pPr>
            <a:r>
              <a:rPr lang="en-US" b="1" u="sng" dirty="0" smtClean="0">
                <a:solidFill>
                  <a:schemeClr val="tx2"/>
                </a:solidFill>
                <a:cs typeface="Times New Roman" pitchFamily="18" charset="0"/>
              </a:rPr>
              <a:t>Verbal</a:t>
            </a:r>
          </a:p>
          <a:p>
            <a:pPr eaLnBrk="1" hangingPunct="1">
              <a:defRPr/>
            </a:pPr>
            <a:r>
              <a:rPr lang="en-US" dirty="0" smtClean="0">
                <a:solidFill>
                  <a:srgbClr val="333399"/>
                </a:solidFill>
              </a:rPr>
              <a:t>Language</a:t>
            </a:r>
          </a:p>
          <a:p>
            <a:pPr eaLnBrk="1" hangingPunct="1">
              <a:defRPr/>
            </a:pPr>
            <a:r>
              <a:rPr lang="en-US" dirty="0" smtClean="0">
                <a:solidFill>
                  <a:srgbClr val="333399"/>
                </a:solidFill>
              </a:rPr>
              <a:t>Active Listening</a:t>
            </a:r>
          </a:p>
          <a:p>
            <a:pPr eaLnBrk="1" hangingPunct="1">
              <a:buFont typeface="Wingdings" pitchFamily="2" charset="2"/>
              <a:buNone/>
              <a:defRPr/>
            </a:pPr>
            <a:endParaRPr lang="en-US" dirty="0" smtClean="0">
              <a:solidFill>
                <a:srgbClr val="333399"/>
              </a:solidFill>
            </a:endParaRPr>
          </a:p>
          <a:p>
            <a:pPr eaLnBrk="1" hangingPunct="1">
              <a:buFont typeface="Wingdings" pitchFamily="2" charset="2"/>
              <a:buNone/>
              <a:defRPr/>
            </a:pPr>
            <a:r>
              <a:rPr lang="en-US" b="1" u="sng" dirty="0" smtClean="0">
                <a:solidFill>
                  <a:schemeClr val="tx2"/>
                </a:solidFill>
              </a:rPr>
              <a:t>Written</a:t>
            </a:r>
          </a:p>
          <a:p>
            <a:pPr eaLnBrk="1" hangingPunct="1">
              <a:defRPr/>
            </a:pPr>
            <a:r>
              <a:rPr lang="en-US" dirty="0" smtClean="0">
                <a:solidFill>
                  <a:srgbClr val="333399"/>
                </a:solidFill>
              </a:rPr>
              <a:t>Notes, memos</a:t>
            </a:r>
          </a:p>
          <a:p>
            <a:pPr eaLnBrk="1" hangingPunct="1">
              <a:defRPr/>
            </a:pPr>
            <a:r>
              <a:rPr lang="en-US" dirty="0" smtClean="0">
                <a:solidFill>
                  <a:srgbClr val="333399"/>
                </a:solidFill>
              </a:rPr>
              <a:t>Forms</a:t>
            </a:r>
          </a:p>
        </p:txBody>
      </p:sp>
      <p:sp>
        <p:nvSpPr>
          <p:cNvPr id="49156" name="Rectangle 4"/>
          <p:cNvSpPr>
            <a:spLocks noGrp="1" noChangeArrowheads="1"/>
          </p:cNvSpPr>
          <p:nvPr>
            <p:ph type="body" sz="half" idx="2"/>
          </p:nvPr>
        </p:nvSpPr>
        <p:spPr>
          <a:xfrm>
            <a:off x="4648200" y="1981200"/>
            <a:ext cx="4114800" cy="4114800"/>
          </a:xfrm>
        </p:spPr>
        <p:txBody>
          <a:bodyPr/>
          <a:lstStyle/>
          <a:p>
            <a:pPr eaLnBrk="1" hangingPunct="1">
              <a:buFont typeface="Wingdings" pitchFamily="2" charset="2"/>
              <a:buNone/>
              <a:defRPr/>
            </a:pPr>
            <a:r>
              <a:rPr lang="en-US" b="1" u="sng" dirty="0" smtClean="0">
                <a:solidFill>
                  <a:schemeClr val="tx2"/>
                </a:solidFill>
                <a:cs typeface="Times New Roman" pitchFamily="18" charset="0"/>
              </a:rPr>
              <a:t>Non-Verbal</a:t>
            </a:r>
          </a:p>
          <a:p>
            <a:pPr eaLnBrk="1" hangingPunct="1">
              <a:defRPr/>
            </a:pPr>
            <a:r>
              <a:rPr lang="en-US" dirty="0" smtClean="0">
                <a:solidFill>
                  <a:srgbClr val="333399"/>
                </a:solidFill>
              </a:rPr>
              <a:t>Attitude</a:t>
            </a:r>
          </a:p>
          <a:p>
            <a:pPr eaLnBrk="1" hangingPunct="1">
              <a:defRPr/>
            </a:pPr>
            <a:r>
              <a:rPr lang="en-US" dirty="0" smtClean="0">
                <a:solidFill>
                  <a:srgbClr val="333399"/>
                </a:solidFill>
              </a:rPr>
              <a:t>Confidence</a:t>
            </a:r>
          </a:p>
          <a:p>
            <a:pPr eaLnBrk="1" hangingPunct="1">
              <a:defRPr/>
            </a:pPr>
            <a:r>
              <a:rPr lang="en-US" dirty="0" smtClean="0">
                <a:solidFill>
                  <a:srgbClr val="333399"/>
                </a:solidFill>
              </a:rPr>
              <a:t>Appearance</a:t>
            </a:r>
          </a:p>
          <a:p>
            <a:pPr eaLnBrk="1" hangingPunct="1">
              <a:defRPr/>
            </a:pPr>
            <a:r>
              <a:rPr lang="en-US" dirty="0" smtClean="0">
                <a:solidFill>
                  <a:srgbClr val="333399"/>
                </a:solidFill>
              </a:rPr>
              <a:t>Body Language</a:t>
            </a:r>
          </a:p>
          <a:p>
            <a:pPr eaLnBrk="1" hangingPunct="1">
              <a:defRPr/>
            </a:pPr>
            <a:r>
              <a:rPr lang="en-US" dirty="0" smtClean="0">
                <a:solidFill>
                  <a:srgbClr val="333399"/>
                </a:solidFill>
              </a:rPr>
              <a:t>Gestures</a:t>
            </a:r>
          </a:p>
          <a:p>
            <a:pPr eaLnBrk="1" hangingPunct="1">
              <a:defRPr/>
            </a:pPr>
            <a:r>
              <a:rPr lang="en-US" dirty="0" smtClean="0">
                <a:solidFill>
                  <a:srgbClr val="333399"/>
                </a:solidFill>
              </a:rPr>
              <a:t>Facial expressions</a:t>
            </a:r>
          </a:p>
        </p:txBody>
      </p:sp>
      <p:pic>
        <p:nvPicPr>
          <p:cNvPr id="3075" name="Picture 3" descr="C:\Users\rg01955\AppData\Local\Microsoft\Windows\Temporary Internet Files\Content.IE5\DP5PCXW0\cons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2032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What</a:t>
            </a:r>
            <a:r>
              <a:rPr lang="en-US" b="1" dirty="0" smtClean="0"/>
              <a:t> </a:t>
            </a:r>
            <a:r>
              <a:rPr lang="en-US" b="1" dirty="0" smtClean="0">
                <a:solidFill>
                  <a:schemeClr val="bg1"/>
                </a:solidFill>
              </a:rPr>
              <a:t>Is Conflict?</a:t>
            </a:r>
            <a:endParaRPr lang="en-US" dirty="0">
              <a:solidFill>
                <a:schemeClr val="bg1"/>
              </a:solidFill>
            </a:endParaRPr>
          </a:p>
        </p:txBody>
      </p:sp>
      <p:sp>
        <p:nvSpPr>
          <p:cNvPr id="3" name="Content Placeholder 2"/>
          <p:cNvSpPr>
            <a:spLocks noGrp="1"/>
          </p:cNvSpPr>
          <p:nvPr>
            <p:ph idx="1"/>
          </p:nvPr>
        </p:nvSpPr>
        <p:spPr>
          <a:xfrm>
            <a:off x="457200" y="2286000"/>
            <a:ext cx="8229600" cy="3810000"/>
          </a:xfrm>
        </p:spPr>
        <p:txBody>
          <a:bodyPr/>
          <a:lstStyle/>
          <a:p>
            <a:pPr>
              <a:defRPr/>
            </a:pPr>
            <a:r>
              <a:rPr lang="en-US" b="1" u="sng" dirty="0" smtClean="0"/>
              <a:t>Conflict</a:t>
            </a:r>
            <a:r>
              <a:rPr lang="en-US" b="1" dirty="0" smtClean="0"/>
              <a:t> </a:t>
            </a:r>
            <a:r>
              <a:rPr lang="en-US" dirty="0" smtClean="0"/>
              <a:t>is defined as a “prolonged open warfare, a state of disharmony; clash, to be opposed; differ.”</a:t>
            </a:r>
          </a:p>
          <a:p>
            <a:pPr>
              <a:defRPr/>
            </a:pPr>
            <a:endParaRPr lang="en-US" dirty="0"/>
          </a:p>
        </p:txBody>
      </p:sp>
      <p:pic>
        <p:nvPicPr>
          <p:cNvPr id="6147" name="Picture 3" descr="C:\Users\rg01955\AppData\Local\Microsoft\Windows\Temporary Internet Files\Content.IE5\DP5PCXW0\conflic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10000"/>
            <a:ext cx="20574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bg1">
                <a:lumMod val="60000"/>
                <a:lumOff val="40000"/>
              </a:schemeClr>
            </a:solidFill>
          </a:ln>
        </p:spPr>
        <p:txBody>
          <a:bodyPr/>
          <a:lstStyle/>
          <a:p>
            <a:pPr>
              <a:defRPr/>
            </a:pPr>
            <a:r>
              <a:rPr lang="en-US" b="1" dirty="0" smtClean="0">
                <a:solidFill>
                  <a:schemeClr val="bg1"/>
                </a:solidFill>
              </a:rPr>
              <a:t>Types Of Conflict</a:t>
            </a:r>
            <a:endParaRPr lang="en-US" dirty="0">
              <a:solidFill>
                <a:schemeClr val="bg1"/>
              </a:solidFill>
            </a:endParaRPr>
          </a:p>
        </p:txBody>
      </p:sp>
      <p:sp>
        <p:nvSpPr>
          <p:cNvPr id="3" name="Content Placeholder 2"/>
          <p:cNvSpPr>
            <a:spLocks noGrp="1"/>
          </p:cNvSpPr>
          <p:nvPr>
            <p:ph idx="1"/>
          </p:nvPr>
        </p:nvSpPr>
        <p:spPr>
          <a:xfrm>
            <a:off x="457200" y="2133600"/>
            <a:ext cx="8229600" cy="3962400"/>
          </a:xfrm>
        </p:spPr>
        <p:txBody>
          <a:bodyPr/>
          <a:lstStyle/>
          <a:p>
            <a:pPr eaLnBrk="1" hangingPunct="1">
              <a:defRPr/>
            </a:pPr>
            <a:r>
              <a:rPr lang="en-US" dirty="0" smtClean="0"/>
              <a:t>Differences – makes life interesting </a:t>
            </a:r>
          </a:p>
          <a:p>
            <a:pPr eaLnBrk="1" hangingPunct="1">
              <a:defRPr/>
            </a:pPr>
            <a:r>
              <a:rPr lang="en-US" dirty="0" smtClean="0"/>
              <a:t>Disagreement – preferences and priorities</a:t>
            </a:r>
          </a:p>
          <a:p>
            <a:pPr eaLnBrk="1" hangingPunct="1">
              <a:defRPr/>
            </a:pPr>
            <a:r>
              <a:rPr lang="en-US" dirty="0" smtClean="0"/>
              <a:t>Problem – causes some consequences</a:t>
            </a:r>
          </a:p>
          <a:p>
            <a:pPr eaLnBrk="1" hangingPunct="1">
              <a:defRPr/>
            </a:pPr>
            <a:r>
              <a:rPr lang="en-US" dirty="0" smtClean="0"/>
              <a:t>Dispute – desire to resolve the problem</a:t>
            </a:r>
          </a:p>
          <a:p>
            <a:pPr eaLnBrk="1" hangingPunct="1">
              <a:defRPr/>
            </a:pPr>
            <a:r>
              <a:rPr lang="en-US" dirty="0" smtClean="0"/>
              <a:t>Conflict – Win or Lose</a:t>
            </a:r>
          </a:p>
          <a:p>
            <a:pPr eaLnBrk="1" hangingPunct="1">
              <a:defRPr/>
            </a:pPr>
            <a:r>
              <a:rPr lang="en-US" dirty="0" smtClean="0"/>
              <a:t>Violence – damage or harm</a:t>
            </a:r>
          </a:p>
          <a:p>
            <a:pPr eaLnBrk="1" hangingPunct="1">
              <a:defRPr/>
            </a:pPr>
            <a:r>
              <a:rPr lang="en-US" dirty="0" smtClean="0"/>
              <a:t>War – physical or emotional harm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2927</TotalTime>
  <Words>1448</Words>
  <Application>Microsoft Office PowerPoint</Application>
  <PresentationFormat>On-screen Show (4:3)</PresentationFormat>
  <Paragraphs>198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Textured</vt:lpstr>
      <vt:lpstr>    Conflict Resolution &amp; De-escalation Training       </vt:lpstr>
      <vt:lpstr>Topics for Discussion</vt:lpstr>
      <vt:lpstr>     Ineffective   Listening Skills</vt:lpstr>
      <vt:lpstr>         Effective         Listening Skills</vt:lpstr>
      <vt:lpstr>COMMUNICATION</vt:lpstr>
      <vt:lpstr>PowerPoint Presentation</vt:lpstr>
      <vt:lpstr>How Do You Communicate?</vt:lpstr>
      <vt:lpstr>What Is Conflict?</vt:lpstr>
      <vt:lpstr>Types Of Conflict</vt:lpstr>
      <vt:lpstr>PowerPoint Presentation</vt:lpstr>
      <vt:lpstr>Situations That Can Result In Conflict</vt:lpstr>
      <vt:lpstr>What Is Conflict Resolution?</vt:lpstr>
      <vt:lpstr>The Key Action Steps</vt:lpstr>
      <vt:lpstr>The Key Action Steps</vt:lpstr>
      <vt:lpstr>De-escalation</vt:lpstr>
      <vt:lpstr>De-escalation</vt:lpstr>
      <vt:lpstr>De-escalation</vt:lpstr>
      <vt:lpstr>De-escalation</vt:lpstr>
      <vt:lpstr>De-escalation</vt:lpstr>
      <vt:lpstr>3 Guiding Principles For Every Situation</vt:lpstr>
      <vt:lpstr>Closing The Loop</vt:lpstr>
      <vt:lpstr>Effective communication skills cost nothing but the rewards can be great for you and your customers. </vt:lpstr>
    </vt:vector>
  </TitlesOfParts>
  <Company>Palm Beach County School Dist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buettnerm</dc:creator>
  <cp:lastModifiedBy>Rocha, Rebecca</cp:lastModifiedBy>
  <cp:revision>270</cp:revision>
  <cp:lastPrinted>2016-07-08T19:45:42Z</cp:lastPrinted>
  <dcterms:created xsi:type="dcterms:W3CDTF">2006-04-12T22:17:23Z</dcterms:created>
  <dcterms:modified xsi:type="dcterms:W3CDTF">2016-07-08T20:10:04Z</dcterms:modified>
</cp:coreProperties>
</file>