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7" r:id="rId3"/>
    <p:sldId id="258" r:id="rId4"/>
    <p:sldId id="260" r:id="rId5"/>
    <p:sldId id="282" r:id="rId6"/>
    <p:sldId id="283" r:id="rId7"/>
    <p:sldId id="287" r:id="rId8"/>
    <p:sldId id="288" r:id="rId9"/>
    <p:sldId id="285" r:id="rId10"/>
    <p:sldId id="284" r:id="rId11"/>
    <p:sldId id="286" r:id="rId12"/>
    <p:sldId id="259" r:id="rId13"/>
    <p:sldId id="281" r:id="rId14"/>
    <p:sldId id="263" r:id="rId15"/>
    <p:sldId id="289" r:id="rId16"/>
    <p:sldId id="265" r:id="rId17"/>
    <p:sldId id="290" r:id="rId18"/>
    <p:sldId id="291" r:id="rId19"/>
    <p:sldId id="266" r:id="rId20"/>
    <p:sldId id="297" r:id="rId21"/>
    <p:sldId id="268" r:id="rId22"/>
    <p:sldId id="269" r:id="rId23"/>
    <p:sldId id="270" r:id="rId24"/>
    <p:sldId id="271" r:id="rId25"/>
    <p:sldId id="272" r:id="rId26"/>
    <p:sldId id="292" r:id="rId27"/>
    <p:sldId id="277" r:id="rId28"/>
    <p:sldId id="299" r:id="rId29"/>
    <p:sldId id="293" r:id="rId30"/>
    <p:sldId id="294" r:id="rId31"/>
    <p:sldId id="295" r:id="rId32"/>
    <p:sldId id="296" r:id="rId33"/>
    <p:sldId id="275" r:id="rId34"/>
    <p:sldId id="276" r:id="rId35"/>
    <p:sldId id="278" r:id="rId36"/>
    <p:sldId id="298" r:id="rId37"/>
    <p:sldId id="279"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869" autoAdjust="0"/>
  </p:normalViewPr>
  <p:slideViewPr>
    <p:cSldViewPr>
      <p:cViewPr>
        <p:scale>
          <a:sx n="72" d="100"/>
          <a:sy n="72" d="100"/>
        </p:scale>
        <p:origin x="-1104" y="-85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DAF12A-45D3-4DEF-A4AC-B60B8F1D706F}" type="datetimeFigureOut">
              <a:rPr lang="en-US" smtClean="0"/>
              <a:t>7/14/2016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B032AC-551B-4DF8-BD80-D6312A0EEB7F}" type="slidenum">
              <a:rPr lang="en-US" smtClean="0"/>
              <a:t>‹#›</a:t>
            </a:fld>
            <a:endParaRPr lang="en-US"/>
          </a:p>
        </p:txBody>
      </p:sp>
    </p:spTree>
    <p:extLst>
      <p:ext uri="{BB962C8B-B14F-4D97-AF65-F5344CB8AC3E}">
        <p14:creationId xmlns:p14="http://schemas.microsoft.com/office/powerpoint/2010/main" val="3718137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838D9B-3171-40BE-8A0C-800839834803}" type="slidenum">
              <a:rPr lang="en-US" altLang="en-US"/>
              <a:pPr/>
              <a:t>15</a:t>
            </a:fld>
            <a:endParaRPr lang="en-US" altLang="en-US"/>
          </a:p>
        </p:txBody>
      </p:sp>
      <p:sp>
        <p:nvSpPr>
          <p:cNvPr id="64514" name="Rectangle 1026"/>
          <p:cNvSpPr>
            <a:spLocks noGrp="1" noRot="1" noChangeAspect="1" noChangeArrowheads="1" noTextEdit="1"/>
          </p:cNvSpPr>
          <p:nvPr>
            <p:ph type="sldImg"/>
          </p:nvPr>
        </p:nvSpPr>
        <p:spPr>
          <a:ln/>
        </p:spPr>
      </p:sp>
      <p:sp>
        <p:nvSpPr>
          <p:cNvPr id="64515" name="Rectangle 1027"/>
          <p:cNvSpPr>
            <a:spLocks noGrp="1" noChangeArrowheads="1"/>
          </p:cNvSpPr>
          <p:nvPr>
            <p:ph type="body" idx="1"/>
          </p:nvPr>
        </p:nvSpPr>
        <p:spPr/>
        <p:txBody>
          <a:bodyPr/>
          <a:lstStyle/>
          <a:p>
            <a:r>
              <a:rPr lang="en-US" altLang="en-US"/>
              <a:t>An example of a two lane roadway.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874">
              <a:defRPr>
                <a:solidFill>
                  <a:schemeClr val="tx1"/>
                </a:solidFill>
                <a:latin typeface="Arial" charset="0"/>
              </a:defRPr>
            </a:lvl1pPr>
            <a:lvl2pPr marL="728165" indent="-280064" defTabSz="914874">
              <a:defRPr>
                <a:solidFill>
                  <a:schemeClr val="tx1"/>
                </a:solidFill>
                <a:latin typeface="Arial" charset="0"/>
              </a:defRPr>
            </a:lvl2pPr>
            <a:lvl3pPr marL="1120254" indent="-224051" defTabSz="914874">
              <a:defRPr>
                <a:solidFill>
                  <a:schemeClr val="tx1"/>
                </a:solidFill>
                <a:latin typeface="Arial" charset="0"/>
              </a:defRPr>
            </a:lvl3pPr>
            <a:lvl4pPr marL="1568356" indent="-224051" defTabSz="914874">
              <a:defRPr>
                <a:solidFill>
                  <a:schemeClr val="tx1"/>
                </a:solidFill>
                <a:latin typeface="Arial" charset="0"/>
              </a:defRPr>
            </a:lvl4pPr>
            <a:lvl5pPr marL="2016458" indent="-224051" defTabSz="914874">
              <a:defRPr>
                <a:solidFill>
                  <a:schemeClr val="tx1"/>
                </a:solidFill>
                <a:latin typeface="Arial" charset="0"/>
              </a:defRPr>
            </a:lvl5pPr>
            <a:lvl6pPr marL="2464559" indent="-224051" defTabSz="914874" eaLnBrk="0" fontAlgn="base" hangingPunct="0">
              <a:spcBef>
                <a:spcPct val="0"/>
              </a:spcBef>
              <a:spcAft>
                <a:spcPct val="0"/>
              </a:spcAft>
              <a:defRPr>
                <a:solidFill>
                  <a:schemeClr val="tx1"/>
                </a:solidFill>
                <a:latin typeface="Arial" charset="0"/>
              </a:defRPr>
            </a:lvl6pPr>
            <a:lvl7pPr marL="2912661" indent="-224051" defTabSz="914874" eaLnBrk="0" fontAlgn="base" hangingPunct="0">
              <a:spcBef>
                <a:spcPct val="0"/>
              </a:spcBef>
              <a:spcAft>
                <a:spcPct val="0"/>
              </a:spcAft>
              <a:defRPr>
                <a:solidFill>
                  <a:schemeClr val="tx1"/>
                </a:solidFill>
                <a:latin typeface="Arial" charset="0"/>
              </a:defRPr>
            </a:lvl7pPr>
            <a:lvl8pPr marL="3360763" indent="-224051" defTabSz="914874" eaLnBrk="0" fontAlgn="base" hangingPunct="0">
              <a:spcBef>
                <a:spcPct val="0"/>
              </a:spcBef>
              <a:spcAft>
                <a:spcPct val="0"/>
              </a:spcAft>
              <a:defRPr>
                <a:solidFill>
                  <a:schemeClr val="tx1"/>
                </a:solidFill>
                <a:latin typeface="Arial" charset="0"/>
              </a:defRPr>
            </a:lvl8pPr>
            <a:lvl9pPr marL="3808865" indent="-224051" defTabSz="914874" eaLnBrk="0" fontAlgn="base" hangingPunct="0">
              <a:spcBef>
                <a:spcPct val="0"/>
              </a:spcBef>
              <a:spcAft>
                <a:spcPct val="0"/>
              </a:spcAft>
              <a:defRPr>
                <a:solidFill>
                  <a:schemeClr val="tx1"/>
                </a:solidFill>
                <a:latin typeface="Arial" charset="0"/>
              </a:defRPr>
            </a:lvl9pPr>
          </a:lstStyle>
          <a:p>
            <a:fld id="{48BA37B2-D231-40CF-A99D-A22EED8BAF05}" type="slidenum">
              <a:rPr lang="en-US" altLang="en-US"/>
              <a:pPr/>
              <a:t>20</a:t>
            </a:fld>
            <a:endParaRPr lang="en-US" alt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DB7688-880B-4C78-8AEB-03673A2524CF}" type="slidenum">
              <a:rPr lang="en-US" altLang="en-US"/>
              <a:pPr/>
              <a:t>26</a:t>
            </a:fld>
            <a:endParaRPr lang="en-US" altLang="en-US"/>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p:txBody>
          <a:bodyPr/>
          <a:lstStyle/>
          <a:p>
            <a:r>
              <a:rPr lang="en-US" altLang="en-US"/>
              <a:t>Because operators must give 200 feet advanced warning for a stop to load or unload students, stops at controlled intersections should be 200 feet following the intersection.</a:t>
            </a:r>
          </a:p>
          <a:p>
            <a:endParaRPr lang="en-US" altLang="en-US"/>
          </a:p>
          <a:p>
            <a:r>
              <a:rPr lang="en-US" altLang="en-US"/>
              <a:t>Because the alternating flashing amber lights must be activated 200 feet in advance of the stop, stops must be at least 200 feet apart.</a:t>
            </a:r>
          </a:p>
          <a:p>
            <a:endParaRPr lang="en-US" altLang="en-US"/>
          </a:p>
          <a:p>
            <a:r>
              <a:rPr lang="en-US" altLang="en-US"/>
              <a:t>The roadside can have an effect on bus stop locations.  The roadside must be sufficiently clear so students have room to wait safely off the roadway.</a:t>
            </a:r>
          </a:p>
          <a:p>
            <a:endParaRPr lang="en-US" altLang="en-US"/>
          </a:p>
          <a:p>
            <a:r>
              <a:rPr lang="en-US" altLang="en-US"/>
              <a:t>The district school board has the responsibility of establishing bus routes, bus stop locations, and passenger lists.  The superintendent of schools or someone under his/her direction usually handles this responsibility.</a:t>
            </a:r>
            <a:endParaRPr lang="en-US" altLang="en-US" b="1"/>
          </a:p>
          <a:p>
            <a:endParaRPr lang="en-US" altLang="en-US" b="1"/>
          </a:p>
          <a:p>
            <a:r>
              <a:rPr lang="en-US" altLang="en-US"/>
              <a:t>Operators should establish or change stops only with their supervisor’s permission.</a:t>
            </a:r>
          </a:p>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D51A576-F585-400D-AD10-D80974CE4F6D}" type="slidenum">
              <a:rPr lang="en-US" altLang="en-US"/>
              <a:pPr>
                <a:defRPr/>
              </a:pPr>
              <a:t>‹#›</a:t>
            </a:fld>
            <a:endParaRPr lang="en-US" altLang="en-US"/>
          </a:p>
        </p:txBody>
      </p:sp>
    </p:spTree>
    <p:extLst>
      <p:ext uri="{BB962C8B-B14F-4D97-AF65-F5344CB8AC3E}">
        <p14:creationId xmlns:p14="http://schemas.microsoft.com/office/powerpoint/2010/main" val="3615379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25412EA-CDE7-4BDB-A75A-F6782EC79BFF}" type="slidenum">
              <a:rPr lang="en-US" altLang="en-US"/>
              <a:pPr>
                <a:defRPr/>
              </a:pPr>
              <a:t>‹#›</a:t>
            </a:fld>
            <a:endParaRPr lang="en-US" altLang="en-US"/>
          </a:p>
        </p:txBody>
      </p:sp>
    </p:spTree>
    <p:extLst>
      <p:ext uri="{BB962C8B-B14F-4D97-AF65-F5344CB8AC3E}">
        <p14:creationId xmlns:p14="http://schemas.microsoft.com/office/powerpoint/2010/main" val="2844057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9F0E2A9-19E2-43C5-8921-6EBA29E0310E}" type="slidenum">
              <a:rPr lang="en-US" altLang="en-US"/>
              <a:pPr>
                <a:defRPr/>
              </a:pPr>
              <a:t>‹#›</a:t>
            </a:fld>
            <a:endParaRPr lang="en-US" altLang="en-US"/>
          </a:p>
        </p:txBody>
      </p:sp>
    </p:spTree>
    <p:extLst>
      <p:ext uri="{BB962C8B-B14F-4D97-AF65-F5344CB8AC3E}">
        <p14:creationId xmlns:p14="http://schemas.microsoft.com/office/powerpoint/2010/main" val="1399728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a:ln/>
        </p:spPr>
        <p:txBody>
          <a:bodyPr/>
          <a:lstStyle>
            <a:lvl1pPr>
              <a:defRPr/>
            </a:lvl1pPr>
          </a:lstStyle>
          <a:p>
            <a:pPr>
              <a:defRPr/>
            </a:pPr>
            <a:fld id="{4D1B2E29-9BC2-4822-B35F-5327B1E8FE0D}" type="slidenum">
              <a:rPr lang="en-US" altLang="en-US"/>
              <a:pPr>
                <a:defRPr/>
              </a:pPr>
              <a:t>‹#›</a:t>
            </a:fld>
            <a:endParaRPr lang="en-US" altLang="en-US"/>
          </a:p>
        </p:txBody>
      </p:sp>
    </p:spTree>
    <p:extLst>
      <p:ext uri="{BB962C8B-B14F-4D97-AF65-F5344CB8AC3E}">
        <p14:creationId xmlns:p14="http://schemas.microsoft.com/office/powerpoint/2010/main" val="1825629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3E50855-D57C-4224-8325-F88E4D381184}" type="slidenum">
              <a:rPr lang="en-US" altLang="en-US"/>
              <a:pPr>
                <a:defRPr/>
              </a:pPr>
              <a:t>‹#›</a:t>
            </a:fld>
            <a:endParaRPr lang="en-US" altLang="en-US"/>
          </a:p>
        </p:txBody>
      </p:sp>
    </p:spTree>
    <p:extLst>
      <p:ext uri="{BB962C8B-B14F-4D97-AF65-F5344CB8AC3E}">
        <p14:creationId xmlns:p14="http://schemas.microsoft.com/office/powerpoint/2010/main" val="35998375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9BCFE88E-2BCE-430D-99E2-FE84E425E9B6}" type="slidenum">
              <a:rPr lang="en-US" altLang="en-US"/>
              <a:pPr>
                <a:defRPr/>
              </a:pPr>
              <a:t>‹#›</a:t>
            </a:fld>
            <a:endParaRPr lang="en-US" altLang="en-US"/>
          </a:p>
        </p:txBody>
      </p:sp>
    </p:spTree>
    <p:extLst>
      <p:ext uri="{BB962C8B-B14F-4D97-AF65-F5344CB8AC3E}">
        <p14:creationId xmlns:p14="http://schemas.microsoft.com/office/powerpoint/2010/main" val="14447829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r>
              <a:rPr lang="en-US" altLang="en-US"/>
              <a:t>March 29, 2007</a:t>
            </a: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r>
              <a:rPr lang="en-US" altLang="en-US"/>
              <a:t>FAPT Lake Yale Leadership Conference</a:t>
            </a: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B3D71417-FF1E-4353-9146-3981F560C023}" type="slidenum">
              <a:rPr lang="en-US" altLang="en-US"/>
              <a:pPr/>
              <a:t>‹#›</a:t>
            </a:fld>
            <a:endParaRPr lang="en-US" altLang="en-US"/>
          </a:p>
        </p:txBody>
      </p:sp>
    </p:spTree>
    <p:extLst>
      <p:ext uri="{BB962C8B-B14F-4D97-AF65-F5344CB8AC3E}">
        <p14:creationId xmlns:p14="http://schemas.microsoft.com/office/powerpoint/2010/main" val="3409821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A03F275-DF86-45BA-8B8A-AAD4FF7CE0EF}" type="slidenum">
              <a:rPr lang="en-US" altLang="en-US"/>
              <a:pPr>
                <a:defRPr/>
              </a:pPr>
              <a:t>‹#›</a:t>
            </a:fld>
            <a:endParaRPr lang="en-US" altLang="en-US"/>
          </a:p>
        </p:txBody>
      </p:sp>
    </p:spTree>
    <p:extLst>
      <p:ext uri="{BB962C8B-B14F-4D97-AF65-F5344CB8AC3E}">
        <p14:creationId xmlns:p14="http://schemas.microsoft.com/office/powerpoint/2010/main" val="1336471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ACE26E8-8939-45CB-81E8-11B61BEECAAA}" type="slidenum">
              <a:rPr lang="en-US" altLang="en-US"/>
              <a:pPr>
                <a:defRPr/>
              </a:pPr>
              <a:t>‹#›</a:t>
            </a:fld>
            <a:endParaRPr lang="en-US" altLang="en-US"/>
          </a:p>
        </p:txBody>
      </p:sp>
    </p:spTree>
    <p:extLst>
      <p:ext uri="{BB962C8B-B14F-4D97-AF65-F5344CB8AC3E}">
        <p14:creationId xmlns:p14="http://schemas.microsoft.com/office/powerpoint/2010/main" val="936711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9316AFE7-0571-4D0D-8596-B278C65FBAD5}" type="slidenum">
              <a:rPr lang="en-US" altLang="en-US"/>
              <a:pPr>
                <a:defRPr/>
              </a:pPr>
              <a:t>‹#›</a:t>
            </a:fld>
            <a:endParaRPr lang="en-US" altLang="en-US"/>
          </a:p>
        </p:txBody>
      </p:sp>
    </p:spTree>
    <p:extLst>
      <p:ext uri="{BB962C8B-B14F-4D97-AF65-F5344CB8AC3E}">
        <p14:creationId xmlns:p14="http://schemas.microsoft.com/office/powerpoint/2010/main" val="4062680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B02E2333-EC53-41B3-B20F-06B5AB379C4D}" type="slidenum">
              <a:rPr lang="en-US" altLang="en-US"/>
              <a:pPr>
                <a:defRPr/>
              </a:pPr>
              <a:t>‹#›</a:t>
            </a:fld>
            <a:endParaRPr lang="en-US" altLang="en-US"/>
          </a:p>
        </p:txBody>
      </p:sp>
    </p:spTree>
    <p:extLst>
      <p:ext uri="{BB962C8B-B14F-4D97-AF65-F5344CB8AC3E}">
        <p14:creationId xmlns:p14="http://schemas.microsoft.com/office/powerpoint/2010/main" val="1791382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79480641-F3C5-480B-B362-65DCAB85449A}" type="slidenum">
              <a:rPr lang="en-US" altLang="en-US"/>
              <a:pPr>
                <a:defRPr/>
              </a:pPr>
              <a:t>‹#›</a:t>
            </a:fld>
            <a:endParaRPr lang="en-US" altLang="en-US"/>
          </a:p>
        </p:txBody>
      </p:sp>
    </p:spTree>
    <p:extLst>
      <p:ext uri="{BB962C8B-B14F-4D97-AF65-F5344CB8AC3E}">
        <p14:creationId xmlns:p14="http://schemas.microsoft.com/office/powerpoint/2010/main" val="3595399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21FB831E-BA94-458C-B314-9287301C5C4C}" type="slidenum">
              <a:rPr lang="en-US" altLang="en-US"/>
              <a:pPr>
                <a:defRPr/>
              </a:pPr>
              <a:t>‹#›</a:t>
            </a:fld>
            <a:endParaRPr lang="en-US" altLang="en-US"/>
          </a:p>
        </p:txBody>
      </p:sp>
    </p:spTree>
    <p:extLst>
      <p:ext uri="{BB962C8B-B14F-4D97-AF65-F5344CB8AC3E}">
        <p14:creationId xmlns:p14="http://schemas.microsoft.com/office/powerpoint/2010/main" val="653798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6C423EE-3FE2-490B-8BF8-8A753B162522}" type="slidenum">
              <a:rPr lang="en-US" altLang="en-US"/>
              <a:pPr>
                <a:defRPr/>
              </a:pPr>
              <a:t>‹#›</a:t>
            </a:fld>
            <a:endParaRPr lang="en-US" altLang="en-US"/>
          </a:p>
        </p:txBody>
      </p:sp>
    </p:spTree>
    <p:extLst>
      <p:ext uri="{BB962C8B-B14F-4D97-AF65-F5344CB8AC3E}">
        <p14:creationId xmlns:p14="http://schemas.microsoft.com/office/powerpoint/2010/main" val="1491191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29E399C-5EE0-4FBC-ACC5-B24470203383}" type="slidenum">
              <a:rPr lang="en-US" altLang="en-US"/>
              <a:pPr>
                <a:defRPr/>
              </a:pPr>
              <a:t>‹#›</a:t>
            </a:fld>
            <a:endParaRPr lang="en-US" altLang="en-US"/>
          </a:p>
        </p:txBody>
      </p:sp>
    </p:spTree>
    <p:extLst>
      <p:ext uri="{BB962C8B-B14F-4D97-AF65-F5344CB8AC3E}">
        <p14:creationId xmlns:p14="http://schemas.microsoft.com/office/powerpoint/2010/main" val="3718650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215D981C-EA61-42E9-BC4B-32D6C400BF4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nhtsa.gov/staticfiles/nti/buses/pdf/SelectingSchoolBusStopLocations.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ptsi.org/"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wmf"/><Relationship Id="rId1" Type="http://schemas.openxmlformats.org/officeDocument/2006/relationships/slideLayout" Target="../slideLayouts/slideLayout2.xml"/><Relationship Id="rId4" Type="http://schemas.openxmlformats.org/officeDocument/2006/relationships/image" Target="../media/image31.g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www.ganet.org/gbi/sorsch.cgi" TargetMode="External"/><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image" Target="../media/image36.emf"/><Relationship Id="rId5" Type="http://schemas.openxmlformats.org/officeDocument/2006/relationships/oleObject" Target="../embeddings/oleObject1.bin"/><Relationship Id="rId4" Type="http://schemas.openxmlformats.org/officeDocument/2006/relationships/image" Target="../media/image37.gif"/></Relationships>
</file>

<file path=ppt/slides/_rels/slide34.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hyperlink" Target="http://www.ganet.org/gbi/sorsch.cgi" TargetMode="Externa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hyperlink" Target="mailto:ExecDir@nasdpts.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0"/>
            <a:ext cx="7772400" cy="1470025"/>
          </a:xfrm>
        </p:spPr>
        <p:txBody>
          <a:bodyPr/>
          <a:lstStyle/>
          <a:p>
            <a:pPr eaLnBrk="1" hangingPunct="1"/>
            <a:r>
              <a:rPr lang="en-US" altLang="en-US" dirty="0" smtClean="0"/>
              <a:t>Safety Concerns for School Bus Stop Selection</a:t>
            </a:r>
          </a:p>
        </p:txBody>
      </p:sp>
      <p:pic>
        <p:nvPicPr>
          <p:cNvPr id="2051" name="Picture 4" descr="BusStop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488806"/>
            <a:ext cx="4876800" cy="3238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ext Box 5"/>
          <p:cNvSpPr txBox="1">
            <a:spLocks noChangeArrowheads="1"/>
          </p:cNvSpPr>
          <p:nvPr/>
        </p:nvSpPr>
        <p:spPr bwMode="auto">
          <a:xfrm>
            <a:off x="6248400" y="2286000"/>
            <a:ext cx="2514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a:p>
        </p:txBody>
      </p:sp>
      <p:sp>
        <p:nvSpPr>
          <p:cNvPr id="2053" name="Text Box 6"/>
          <p:cNvSpPr txBox="1">
            <a:spLocks noChangeArrowheads="1"/>
          </p:cNvSpPr>
          <p:nvPr/>
        </p:nvSpPr>
        <p:spPr bwMode="auto">
          <a:xfrm>
            <a:off x="2209800" y="4800600"/>
            <a:ext cx="51054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400" dirty="0" smtClean="0"/>
              <a:t>66</a:t>
            </a:r>
            <a:r>
              <a:rPr lang="en-US" altLang="en-US" sz="2400" baseline="30000" dirty="0" smtClean="0"/>
              <a:t>th</a:t>
            </a:r>
            <a:r>
              <a:rPr lang="en-US" altLang="en-US" sz="2400" dirty="0" smtClean="0"/>
              <a:t> </a:t>
            </a:r>
            <a:r>
              <a:rPr lang="en-US" altLang="en-US" sz="2400" dirty="0"/>
              <a:t>Annual Southeastern States Pupil Transportation Conference</a:t>
            </a:r>
          </a:p>
          <a:p>
            <a:pPr eaLnBrk="1" hangingPunct="1">
              <a:spcBef>
                <a:spcPct val="50000"/>
              </a:spcBef>
            </a:pPr>
            <a:endParaRPr lang="en-US" altLang="en-US" sz="2400" dirty="0"/>
          </a:p>
        </p:txBody>
      </p:sp>
      <p:sp>
        <p:nvSpPr>
          <p:cNvPr id="2054" name="Text Box 8"/>
          <p:cNvSpPr txBox="1">
            <a:spLocks noChangeArrowheads="1"/>
          </p:cNvSpPr>
          <p:nvPr/>
        </p:nvSpPr>
        <p:spPr bwMode="auto">
          <a:xfrm>
            <a:off x="5791200" y="5715000"/>
            <a:ext cx="33528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0"/>
              </a:spcBef>
            </a:pPr>
            <a:r>
              <a:rPr lang="en-US" altLang="en-US" sz="1400" dirty="0" smtClean="0"/>
              <a:t>Charlie Hood, Executive Director</a:t>
            </a:r>
          </a:p>
          <a:p>
            <a:pPr eaLnBrk="1" hangingPunct="1">
              <a:spcBef>
                <a:spcPts val="0"/>
              </a:spcBef>
            </a:pPr>
            <a:r>
              <a:rPr lang="en-US" altLang="en-US" sz="1400" dirty="0" smtClean="0"/>
              <a:t>NASDPTS</a:t>
            </a:r>
          </a:p>
          <a:p>
            <a:pPr eaLnBrk="1" hangingPunct="1">
              <a:spcBef>
                <a:spcPts val="0"/>
              </a:spcBef>
            </a:pPr>
            <a:r>
              <a:rPr lang="en-US" altLang="en-US" sz="1400" dirty="0" smtClean="0"/>
              <a:t>July 12, 2016</a:t>
            </a:r>
            <a:endParaRPr lang="en-US" altLang="en-US" sz="1400" dirty="0"/>
          </a:p>
        </p:txBody>
      </p:sp>
      <p:pic>
        <p:nvPicPr>
          <p:cNvPr id="2055" name="Picture 7" descr="C:\Users\Charlie\Desktop\SESPTC  Presentations\New Director Expectations\#Graphics\SESPTC LOGO-201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776" y="4953000"/>
            <a:ext cx="1526507" cy="1714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228600"/>
            <a:ext cx="8229600" cy="1143000"/>
          </a:xfrm>
        </p:spPr>
        <p:txBody>
          <a:bodyPr/>
          <a:lstStyle/>
          <a:p>
            <a:pPr eaLnBrk="1" hangingPunct="1"/>
            <a:r>
              <a:rPr lang="en-US" altLang="en-US" sz="3600" dirty="0" smtClean="0"/>
              <a:t>National Guidelines—from “Selecting School Bus Stop Locations”</a:t>
            </a:r>
            <a:r>
              <a:rPr lang="en-US" altLang="en-US" sz="4000" dirty="0" smtClean="0"/>
              <a:t> </a:t>
            </a:r>
          </a:p>
        </p:txBody>
      </p:sp>
      <p:sp>
        <p:nvSpPr>
          <p:cNvPr id="10243" name="Rectangle 3"/>
          <p:cNvSpPr>
            <a:spLocks noGrp="1" noChangeArrowheads="1"/>
          </p:cNvSpPr>
          <p:nvPr>
            <p:ph type="body" idx="1"/>
          </p:nvPr>
        </p:nvSpPr>
        <p:spPr>
          <a:xfrm>
            <a:off x="457200" y="1676400"/>
            <a:ext cx="8229600" cy="4906963"/>
          </a:xfrm>
        </p:spPr>
        <p:txBody>
          <a:bodyPr/>
          <a:lstStyle/>
          <a:p>
            <a:pPr eaLnBrk="1" hangingPunct="1"/>
            <a:r>
              <a:rPr lang="en-US" altLang="en-US" dirty="0" smtClean="0">
                <a:hlinkClick r:id="rId2"/>
              </a:rPr>
              <a:t>http://www.nhtsa.gov/staticfiles/nti/buses/pdf/SelectingSchoolBusStopLocations.pdf</a:t>
            </a:r>
            <a:endParaRPr lang="en-US" altLang="en-US" dirty="0" smtClean="0"/>
          </a:p>
          <a:p>
            <a:r>
              <a:rPr lang="en-US" sz="2000" dirty="0"/>
              <a:t>Pick routes on streets with lower traffic volumes and lower speeds.</a:t>
            </a:r>
          </a:p>
          <a:p>
            <a:r>
              <a:rPr lang="en-US" sz="2000" dirty="0" smtClean="0"/>
              <a:t>Minimize </a:t>
            </a:r>
            <a:r>
              <a:rPr lang="en-US" sz="2000" dirty="0"/>
              <a:t>or avoid multi-lane roads where pedestrians are most at risk of injury</a:t>
            </a:r>
            <a:r>
              <a:rPr lang="en-US" sz="2000" dirty="0" smtClean="0"/>
              <a:t>.</a:t>
            </a:r>
            <a:endParaRPr lang="en-US" sz="2000" dirty="0"/>
          </a:p>
          <a:p>
            <a:r>
              <a:rPr lang="en-US" sz="2000" dirty="0" smtClean="0"/>
              <a:t>Pick </a:t>
            </a:r>
            <a:r>
              <a:rPr lang="en-US" sz="2000" dirty="0"/>
              <a:t>roads with sidewalks or designated pedestrian paths separate from the roadway and traffic. </a:t>
            </a:r>
            <a:r>
              <a:rPr lang="en-US" sz="2000" dirty="0" smtClean="0"/>
              <a:t>If  </a:t>
            </a:r>
            <a:r>
              <a:rPr lang="en-US" sz="2000" dirty="0"/>
              <a:t>these are not available, pick roads with sufficient space to walk along the roadway to reach the stop.</a:t>
            </a:r>
          </a:p>
          <a:p>
            <a:r>
              <a:rPr lang="en-US" sz="2000" dirty="0" smtClean="0"/>
              <a:t>Avoid </a:t>
            </a:r>
            <a:r>
              <a:rPr lang="en-US" sz="2000" dirty="0"/>
              <a:t>or limit stops that require the school bus to make a left turn anywhere along the route. </a:t>
            </a:r>
          </a:p>
          <a:p>
            <a:r>
              <a:rPr lang="en-US" sz="2000" dirty="0" smtClean="0"/>
              <a:t>Avoid </a:t>
            </a:r>
            <a:r>
              <a:rPr lang="en-US" sz="2000" dirty="0"/>
              <a:t>stops that require backing up. If backing up is unavoidable, pick up students before backing. During the afternoon return trip, drop off the students only after backing up and being in position to drive forward. </a:t>
            </a:r>
            <a:endParaRPr lang="en-US" altLang="en-US" sz="2000" dirty="0" smtClean="0"/>
          </a:p>
        </p:txBody>
      </p:sp>
    </p:spTree>
    <p:extLst>
      <p:ext uri="{BB962C8B-B14F-4D97-AF65-F5344CB8AC3E}">
        <p14:creationId xmlns:p14="http://schemas.microsoft.com/office/powerpoint/2010/main" val="30576070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228600"/>
            <a:ext cx="8229600" cy="1143000"/>
          </a:xfrm>
        </p:spPr>
        <p:txBody>
          <a:bodyPr/>
          <a:lstStyle/>
          <a:p>
            <a:pPr eaLnBrk="1" hangingPunct="1"/>
            <a:r>
              <a:rPr lang="en-US" altLang="en-US" sz="3600" dirty="0" smtClean="0"/>
              <a:t>National Guidelines—from “Selecting School Bus Stop Locations”</a:t>
            </a:r>
            <a:r>
              <a:rPr lang="en-US" altLang="en-US" sz="4000" dirty="0" smtClean="0"/>
              <a:t> </a:t>
            </a:r>
          </a:p>
        </p:txBody>
      </p:sp>
      <p:sp>
        <p:nvSpPr>
          <p:cNvPr id="10243" name="Rectangle 3"/>
          <p:cNvSpPr>
            <a:spLocks noGrp="1" noChangeArrowheads="1"/>
          </p:cNvSpPr>
          <p:nvPr>
            <p:ph type="body" idx="1"/>
          </p:nvPr>
        </p:nvSpPr>
        <p:spPr>
          <a:xfrm>
            <a:off x="457200" y="1676400"/>
            <a:ext cx="8229600" cy="5029200"/>
          </a:xfrm>
        </p:spPr>
        <p:txBody>
          <a:bodyPr/>
          <a:lstStyle/>
          <a:p>
            <a:r>
              <a:rPr lang="en-US" sz="2000" dirty="0"/>
              <a:t>Avoid railroad crossings along the bus route. If it is impossible to avoid crossings, signage and railroad crossing arm protection should be present. </a:t>
            </a:r>
          </a:p>
          <a:p>
            <a:r>
              <a:rPr lang="en-US" sz="2000" dirty="0" smtClean="0"/>
              <a:t>Select </a:t>
            </a:r>
            <a:r>
              <a:rPr lang="en-US" sz="2000" dirty="0"/>
              <a:t>stops that provide sufficient visibility for both pedestrians and drivers. There needs to be enough sight distance so drivers, bus drivers and students waiting at the stop all can see each other. There are no standardized distance measures that provide sufficient visibility nor are there formulas for computing an appropriate sight distance, but the following can impact sight distances:</a:t>
            </a:r>
          </a:p>
          <a:p>
            <a:pPr marL="400050" lvl="1" indent="0">
              <a:buNone/>
            </a:pPr>
            <a:r>
              <a:rPr lang="en-US" sz="1600" dirty="0"/>
              <a:t>o Sunrise/sunset times (Try to avoid placing stops where vehicles will be facing into the sun at pick-up or drop-off times.)</a:t>
            </a:r>
          </a:p>
          <a:p>
            <a:pPr marL="400050" lvl="1" indent="0">
              <a:buNone/>
            </a:pPr>
            <a:r>
              <a:rPr lang="en-US" sz="1600" dirty="0"/>
              <a:t>o Curves and hills </a:t>
            </a:r>
          </a:p>
          <a:p>
            <a:pPr marL="400050" lvl="1" indent="0">
              <a:buNone/>
            </a:pPr>
            <a:r>
              <a:rPr lang="en-US" sz="1600" dirty="0"/>
              <a:t>o Trees and other vegetation </a:t>
            </a:r>
          </a:p>
          <a:p>
            <a:pPr marL="400050" lvl="1" indent="0">
              <a:buNone/>
            </a:pPr>
            <a:r>
              <a:rPr lang="en-US" sz="1600" dirty="0"/>
              <a:t>o On-street parked cars and approaching vehicles</a:t>
            </a:r>
          </a:p>
          <a:p>
            <a:pPr marL="400050" lvl="1" indent="0">
              <a:buNone/>
            </a:pPr>
            <a:r>
              <a:rPr lang="en-US" sz="1600" dirty="0"/>
              <a:t>o Snow drifts from snowplows </a:t>
            </a:r>
            <a:endParaRPr lang="en-US" altLang="en-US" sz="1600" dirty="0" smtClean="0"/>
          </a:p>
        </p:txBody>
      </p:sp>
    </p:spTree>
    <p:extLst>
      <p:ext uri="{BB962C8B-B14F-4D97-AF65-F5344CB8AC3E}">
        <p14:creationId xmlns:p14="http://schemas.microsoft.com/office/powerpoint/2010/main" val="20147835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sz="4000" smtClean="0"/>
              <a:t>Additional Resource To Assist You With Your School Bus Stops</a:t>
            </a:r>
          </a:p>
        </p:txBody>
      </p:sp>
      <p:pic>
        <p:nvPicPr>
          <p:cNvPr id="22531" name="Picture 4" descr="School Bus Stops Book"/>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19200" y="1676400"/>
            <a:ext cx="2857500" cy="4219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2" name="Text Box 7"/>
          <p:cNvSpPr txBox="1">
            <a:spLocks noChangeArrowheads="1"/>
          </p:cNvSpPr>
          <p:nvPr/>
        </p:nvSpPr>
        <p:spPr bwMode="auto">
          <a:xfrm>
            <a:off x="5486400" y="3276600"/>
            <a:ext cx="2819400" cy="182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Copies can be obtained through:</a:t>
            </a:r>
          </a:p>
          <a:p>
            <a:pPr eaLnBrk="1" hangingPunct="1">
              <a:spcBef>
                <a:spcPct val="50000"/>
              </a:spcBef>
            </a:pPr>
            <a:r>
              <a:rPr lang="en-US" altLang="en-US"/>
              <a:t>Pupil Transportation Safety Institute</a:t>
            </a:r>
          </a:p>
          <a:p>
            <a:pPr eaLnBrk="1" hangingPunct="1">
              <a:spcBef>
                <a:spcPct val="50000"/>
              </a:spcBef>
            </a:pPr>
            <a:r>
              <a:rPr lang="en-US" altLang="en-US">
                <a:hlinkClick r:id="rId3"/>
              </a:rPr>
              <a:t>www.ptsi.org</a:t>
            </a:r>
            <a:endParaRPr lang="en-US" altLang="en-US"/>
          </a:p>
          <a:p>
            <a:pPr eaLnBrk="1" hangingPunct="1">
              <a:spcBef>
                <a:spcPct val="50000"/>
              </a:spcBef>
            </a:pPr>
            <a:r>
              <a:rPr lang="en-US" altLang="en-US"/>
              <a:t>315-475-1386 </a:t>
            </a:r>
          </a:p>
        </p:txBody>
      </p:sp>
      <p:sp>
        <p:nvSpPr>
          <p:cNvPr id="22533" name="Text Box 8"/>
          <p:cNvSpPr txBox="1">
            <a:spLocks noChangeArrowheads="1"/>
          </p:cNvSpPr>
          <p:nvPr/>
        </p:nvSpPr>
        <p:spPr bwMode="auto">
          <a:xfrm>
            <a:off x="5562600" y="1828800"/>
            <a:ext cx="25146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b="1"/>
              <a:t>School Bus Stops:   </a:t>
            </a:r>
          </a:p>
          <a:p>
            <a:pPr eaLnBrk="1" hangingPunct="1">
              <a:spcBef>
                <a:spcPct val="50000"/>
              </a:spcBef>
            </a:pPr>
            <a:r>
              <a:rPr lang="en-US" altLang="en-US" b="1"/>
              <a:t>A Safety Guide for Transporters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228600"/>
            <a:ext cx="8229600" cy="1143000"/>
          </a:xfrm>
        </p:spPr>
        <p:txBody>
          <a:bodyPr/>
          <a:lstStyle/>
          <a:p>
            <a:pPr eaLnBrk="1" hangingPunct="1"/>
            <a:r>
              <a:rPr lang="en-US" altLang="en-US" sz="4000" dirty="0" smtClean="0"/>
              <a:t>When Inspecting Stop Locations</a:t>
            </a:r>
          </a:p>
        </p:txBody>
      </p:sp>
      <p:sp>
        <p:nvSpPr>
          <p:cNvPr id="10243" name="Rectangle 3"/>
          <p:cNvSpPr>
            <a:spLocks noGrp="1" noChangeArrowheads="1"/>
          </p:cNvSpPr>
          <p:nvPr>
            <p:ph type="body" idx="1"/>
          </p:nvPr>
        </p:nvSpPr>
        <p:spPr>
          <a:xfrm>
            <a:off x="457200" y="1676400"/>
            <a:ext cx="8229600" cy="4906963"/>
          </a:xfrm>
        </p:spPr>
        <p:txBody>
          <a:bodyPr/>
          <a:lstStyle/>
          <a:p>
            <a:pPr eaLnBrk="1" hangingPunct="1"/>
            <a:r>
              <a:rPr lang="en-US" altLang="en-US" dirty="0" smtClean="0"/>
              <a:t>Document:</a:t>
            </a:r>
          </a:p>
          <a:p>
            <a:pPr lvl="1" eaLnBrk="1" hangingPunct="1"/>
            <a:r>
              <a:rPr lang="en-US" altLang="en-US" dirty="0" smtClean="0"/>
              <a:t>Who did the inspection?</a:t>
            </a:r>
          </a:p>
          <a:p>
            <a:pPr lvl="1" eaLnBrk="1" hangingPunct="1"/>
            <a:r>
              <a:rPr lang="en-US" altLang="en-US" dirty="0" smtClean="0"/>
              <a:t>Specific location?</a:t>
            </a:r>
          </a:p>
          <a:p>
            <a:pPr lvl="1" eaLnBrk="1" hangingPunct="1"/>
            <a:r>
              <a:rPr lang="en-US" altLang="en-US" dirty="0" smtClean="0"/>
              <a:t>Day, date, time?</a:t>
            </a:r>
          </a:p>
          <a:p>
            <a:pPr lvl="1" eaLnBrk="1" hangingPunct="1"/>
            <a:r>
              <a:rPr lang="en-US" altLang="en-US" dirty="0" smtClean="0"/>
              <a:t>New stop, annual inspection, or based on report of potential hazard or issue?</a:t>
            </a:r>
          </a:p>
          <a:p>
            <a:pPr lvl="1" eaLnBrk="1" hangingPunct="1"/>
            <a:r>
              <a:rPr lang="en-US" altLang="en-US" dirty="0" smtClean="0"/>
              <a:t>Traffic conditions?</a:t>
            </a:r>
          </a:p>
          <a:p>
            <a:pPr lvl="1" eaLnBrk="1" hangingPunct="1"/>
            <a:r>
              <a:rPr lang="en-US" altLang="en-US" dirty="0" smtClean="0"/>
              <a:t>Light conditions?</a:t>
            </a:r>
          </a:p>
          <a:p>
            <a:pPr lvl="1" eaLnBrk="1" hangingPunct="1"/>
            <a:r>
              <a:rPr lang="en-US" altLang="en-US" dirty="0" smtClean="0"/>
              <a:t>Physical characteristics and layout (preferably include digital photo </a:t>
            </a:r>
            <a:r>
              <a:rPr lang="en-US" altLang="en-US" dirty="0" smtClean="0"/>
              <a:t>files)</a:t>
            </a:r>
            <a:endParaRPr lang="en-US" altLang="en-US" dirty="0" smtClean="0"/>
          </a:p>
        </p:txBody>
      </p:sp>
      <p:pic>
        <p:nvPicPr>
          <p:cNvPr id="5" name="Picture 5" descr="BusStop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0591" y="1447800"/>
            <a:ext cx="2514600" cy="209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614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animEffect transition="in" filter="checkerboard(across)">
                                      <p:cBhvr>
                                        <p:cTn id="7" dur="500"/>
                                        <p:tgtEl>
                                          <p:spTgt spid="1024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243">
                                            <p:txEl>
                                              <p:pRg st="2" end="2"/>
                                            </p:txEl>
                                          </p:spTgt>
                                        </p:tgtEl>
                                        <p:attrNameLst>
                                          <p:attrName>style.visibility</p:attrName>
                                        </p:attrNameLst>
                                      </p:cBhvr>
                                      <p:to>
                                        <p:strVal val="visible"/>
                                      </p:to>
                                    </p:set>
                                    <p:animEffect transition="in" filter="checkerboard(across)">
                                      <p:cBhvr>
                                        <p:cTn id="12" dur="500"/>
                                        <p:tgtEl>
                                          <p:spTgt spid="1024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0243">
                                            <p:txEl>
                                              <p:pRg st="3" end="3"/>
                                            </p:txEl>
                                          </p:spTgt>
                                        </p:tgtEl>
                                        <p:attrNameLst>
                                          <p:attrName>style.visibility</p:attrName>
                                        </p:attrNameLst>
                                      </p:cBhvr>
                                      <p:to>
                                        <p:strVal val="visible"/>
                                      </p:to>
                                    </p:set>
                                    <p:animEffect transition="in" filter="checkerboard(across)">
                                      <p:cBhvr>
                                        <p:cTn id="17" dur="500"/>
                                        <p:tgtEl>
                                          <p:spTgt spid="1024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0243">
                                            <p:txEl>
                                              <p:pRg st="4" end="4"/>
                                            </p:txEl>
                                          </p:spTgt>
                                        </p:tgtEl>
                                        <p:attrNameLst>
                                          <p:attrName>style.visibility</p:attrName>
                                        </p:attrNameLst>
                                      </p:cBhvr>
                                      <p:to>
                                        <p:strVal val="visible"/>
                                      </p:to>
                                    </p:set>
                                    <p:animEffect transition="in" filter="checkerboard(across)">
                                      <p:cBhvr>
                                        <p:cTn id="22" dur="500"/>
                                        <p:tgtEl>
                                          <p:spTgt spid="1024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0243">
                                            <p:txEl>
                                              <p:pRg st="5" end="5"/>
                                            </p:txEl>
                                          </p:spTgt>
                                        </p:tgtEl>
                                        <p:attrNameLst>
                                          <p:attrName>style.visibility</p:attrName>
                                        </p:attrNameLst>
                                      </p:cBhvr>
                                      <p:to>
                                        <p:strVal val="visible"/>
                                      </p:to>
                                    </p:set>
                                    <p:animEffect transition="in" filter="checkerboard(across)">
                                      <p:cBhvr>
                                        <p:cTn id="27" dur="500"/>
                                        <p:tgtEl>
                                          <p:spTgt spid="1024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0243">
                                            <p:txEl>
                                              <p:pRg st="6" end="6"/>
                                            </p:txEl>
                                          </p:spTgt>
                                        </p:tgtEl>
                                        <p:attrNameLst>
                                          <p:attrName>style.visibility</p:attrName>
                                        </p:attrNameLst>
                                      </p:cBhvr>
                                      <p:to>
                                        <p:strVal val="visible"/>
                                      </p:to>
                                    </p:set>
                                    <p:animEffect transition="in" filter="checkerboard(across)">
                                      <p:cBhvr>
                                        <p:cTn id="32" dur="500"/>
                                        <p:tgtEl>
                                          <p:spTgt spid="1024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10243">
                                            <p:txEl>
                                              <p:pRg st="7" end="7"/>
                                            </p:txEl>
                                          </p:spTgt>
                                        </p:tgtEl>
                                        <p:attrNameLst>
                                          <p:attrName>style.visibility</p:attrName>
                                        </p:attrNameLst>
                                      </p:cBhvr>
                                      <p:to>
                                        <p:strVal val="visible"/>
                                      </p:to>
                                    </p:set>
                                    <p:animEffect transition="in" filter="checkerboard(across)">
                                      <p:cBhvr>
                                        <p:cTn id="37" dur="500"/>
                                        <p:tgtEl>
                                          <p:spTgt spid="1024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304800"/>
            <a:ext cx="8229600" cy="1143000"/>
          </a:xfrm>
        </p:spPr>
        <p:txBody>
          <a:bodyPr/>
          <a:lstStyle/>
          <a:p>
            <a:pPr eaLnBrk="1" hangingPunct="1"/>
            <a:r>
              <a:rPr lang="en-US" altLang="en-US" sz="4000" dirty="0" smtClean="0"/>
              <a:t>Determining Most Reasonably Safe Stop Locations (for discussion)</a:t>
            </a:r>
          </a:p>
        </p:txBody>
      </p:sp>
      <p:sp>
        <p:nvSpPr>
          <p:cNvPr id="14339" name="Rectangle 3"/>
          <p:cNvSpPr>
            <a:spLocks noGrp="1" noChangeArrowheads="1"/>
          </p:cNvSpPr>
          <p:nvPr>
            <p:ph type="body" idx="1"/>
          </p:nvPr>
        </p:nvSpPr>
        <p:spPr>
          <a:xfrm>
            <a:off x="457200" y="1828800"/>
            <a:ext cx="8229600" cy="4724400"/>
          </a:xfrm>
        </p:spPr>
        <p:txBody>
          <a:bodyPr/>
          <a:lstStyle/>
          <a:p>
            <a:pPr eaLnBrk="1" hangingPunct="1">
              <a:lnSpc>
                <a:spcPct val="80000"/>
              </a:lnSpc>
            </a:pPr>
            <a:r>
              <a:rPr lang="en-US" altLang="en-US" sz="2800" dirty="0" smtClean="0"/>
              <a:t>When assessing the visibility and sight distance of the stop, should the district consider:</a:t>
            </a:r>
          </a:p>
          <a:p>
            <a:pPr marL="1009650" lvl="1" indent="-609600" eaLnBrk="1" hangingPunct="1">
              <a:lnSpc>
                <a:spcPct val="80000"/>
              </a:lnSpc>
            </a:pPr>
            <a:r>
              <a:rPr lang="en-US" altLang="en-US" sz="2400" dirty="0" smtClean="0"/>
              <a:t>Number of feet of visibility in either direction?</a:t>
            </a:r>
          </a:p>
          <a:p>
            <a:pPr marL="1009650" lvl="1" indent="-609600" eaLnBrk="1" hangingPunct="1">
              <a:lnSpc>
                <a:spcPct val="80000"/>
              </a:lnSpc>
            </a:pPr>
            <a:r>
              <a:rPr lang="en-US" altLang="en-US" sz="2400" dirty="0" smtClean="0"/>
              <a:t>What that sight distance should be (min.)?</a:t>
            </a:r>
          </a:p>
          <a:p>
            <a:pPr marL="1009650" lvl="1" indent="-609600" eaLnBrk="1" hangingPunct="1">
              <a:lnSpc>
                <a:spcPct val="80000"/>
              </a:lnSpc>
            </a:pPr>
            <a:r>
              <a:rPr lang="en-US" altLang="en-US" sz="2400" dirty="0" smtClean="0"/>
              <a:t>Presence of natural or man-made sight barriers:</a:t>
            </a:r>
          </a:p>
          <a:p>
            <a:pPr marL="1409700" lvl="2" indent="-609600" eaLnBrk="1" hangingPunct="1">
              <a:lnSpc>
                <a:spcPct val="80000"/>
              </a:lnSpc>
            </a:pPr>
            <a:r>
              <a:rPr lang="en-US" altLang="en-US" sz="2000" dirty="0" smtClean="0"/>
              <a:t>Landscaping (trees, shrubs, rocks, etc.)--make </a:t>
            </a:r>
            <a:r>
              <a:rPr lang="en-US" altLang="en-US" sz="2000" dirty="0"/>
              <a:t>s</a:t>
            </a:r>
            <a:r>
              <a:rPr lang="en-US" altLang="en-US" sz="2000" dirty="0" smtClean="0"/>
              <a:t>ure you check when foliage is full</a:t>
            </a:r>
          </a:p>
          <a:p>
            <a:pPr marL="1409700" lvl="2" indent="-609600" eaLnBrk="1" hangingPunct="1">
              <a:lnSpc>
                <a:spcPct val="80000"/>
              </a:lnSpc>
            </a:pPr>
            <a:r>
              <a:rPr lang="en-US" altLang="en-US" sz="2000" dirty="0" smtClean="0"/>
              <a:t>Road curvature, horizontal or vertical (e.g., crest of hill)</a:t>
            </a:r>
          </a:p>
          <a:p>
            <a:pPr marL="1409700" lvl="2" indent="-609600" eaLnBrk="1" hangingPunct="1">
              <a:lnSpc>
                <a:spcPct val="80000"/>
              </a:lnSpc>
            </a:pPr>
            <a:r>
              <a:rPr lang="en-US" altLang="en-US" sz="2000" dirty="0" smtClean="0"/>
              <a:t>Signs or buildings</a:t>
            </a:r>
          </a:p>
          <a:p>
            <a:pPr marL="1409700" lvl="2" indent="-609600" eaLnBrk="1" hangingPunct="1">
              <a:lnSpc>
                <a:spcPct val="80000"/>
              </a:lnSpc>
            </a:pPr>
            <a:r>
              <a:rPr lang="en-US" altLang="en-US" sz="2000" dirty="0" smtClean="0"/>
              <a:t>Others??? </a:t>
            </a:r>
          </a:p>
          <a:p>
            <a:pPr marL="1009650" lvl="1" indent="-609600" eaLnBrk="1" hangingPunct="1">
              <a:lnSpc>
                <a:spcPct val="80000"/>
              </a:lnSpc>
            </a:pPr>
            <a:r>
              <a:rPr lang="en-US" altLang="en-US" dirty="0" smtClean="0"/>
              <a:t>Lighting- </a:t>
            </a:r>
            <a:r>
              <a:rPr lang="en-US" altLang="en-US" dirty="0"/>
              <a:t>natural or artificial </a:t>
            </a:r>
            <a:endParaRPr lang="en-US" altLang="en-US" dirty="0" smtClean="0"/>
          </a:p>
          <a:p>
            <a:pPr eaLnBrk="1" hangingPunct="1">
              <a:lnSpc>
                <a:spcPct val="80000"/>
              </a:lnSpc>
              <a:buFont typeface="Arial" panose="020B0604020202020204" pitchFamily="34" charset="0"/>
              <a:buChar char="•"/>
            </a:pPr>
            <a:r>
              <a:rPr lang="en-US" altLang="en-US" sz="2800" dirty="0" smtClean="0"/>
              <a:t># of students  at stop and size, setback</a:t>
            </a:r>
          </a:p>
          <a:p>
            <a:pPr marL="0" indent="0" eaLnBrk="1" hangingPunct="1">
              <a:lnSpc>
                <a:spcPct val="80000"/>
              </a:lnSpc>
              <a:buNone/>
            </a:pPr>
            <a:r>
              <a:rPr lang="en-US" altLang="en-US" sz="2800" dirty="0" smtClean="0"/>
              <a:t>of student waiting area</a:t>
            </a:r>
            <a:endParaRPr lang="en-US" altLang="en-US" sz="2800" dirty="0"/>
          </a:p>
          <a:p>
            <a:pPr marL="0" indent="0" eaLnBrk="1" hangingPunct="1">
              <a:lnSpc>
                <a:spcPct val="80000"/>
              </a:lnSpc>
              <a:buNone/>
            </a:pPr>
            <a:r>
              <a:rPr lang="en-US" altLang="en-US" sz="2800" dirty="0" smtClean="0"/>
              <a:t>					      		</a:t>
            </a:r>
          </a:p>
        </p:txBody>
      </p:sp>
      <p:sp>
        <p:nvSpPr>
          <p:cNvPr id="7172" name="Line 4"/>
          <p:cNvSpPr>
            <a:spLocks noChangeShapeType="1"/>
          </p:cNvSpPr>
          <p:nvPr/>
        </p:nvSpPr>
        <p:spPr bwMode="auto">
          <a:xfrm>
            <a:off x="0" y="1600200"/>
            <a:ext cx="91440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7173" name="Picture 5" descr="j0303418"/>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568648" y="2209800"/>
            <a:ext cx="1600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0076" y="5029200"/>
            <a:ext cx="1539124" cy="1600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anim calcmode="lin" valueType="num">
                                      <p:cBhvr additive="base">
                                        <p:cTn id="7"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339">
                                            <p:txEl>
                                              <p:pRg st="2" end="2"/>
                                            </p:txEl>
                                          </p:spTgt>
                                        </p:tgtEl>
                                        <p:attrNameLst>
                                          <p:attrName>style.visibility</p:attrName>
                                        </p:attrNameLst>
                                      </p:cBhvr>
                                      <p:to>
                                        <p:strVal val="visible"/>
                                      </p:to>
                                    </p:set>
                                    <p:anim calcmode="lin" valueType="num">
                                      <p:cBhvr additive="base">
                                        <p:cTn id="13"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4339">
                                            <p:txEl>
                                              <p:pRg st="3" end="3"/>
                                            </p:txEl>
                                          </p:spTgt>
                                        </p:tgtEl>
                                        <p:attrNameLst>
                                          <p:attrName>style.visibility</p:attrName>
                                        </p:attrNameLst>
                                      </p:cBhvr>
                                      <p:to>
                                        <p:strVal val="visible"/>
                                      </p:to>
                                    </p:set>
                                    <p:anim calcmode="lin" valueType="num">
                                      <p:cBhvr additive="base">
                                        <p:cTn id="19" dur="5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339">
                                            <p:txEl>
                                              <p:pRg st="4" end="4"/>
                                            </p:txEl>
                                          </p:spTgt>
                                        </p:tgtEl>
                                        <p:attrNameLst>
                                          <p:attrName>style.visibility</p:attrName>
                                        </p:attrNameLst>
                                      </p:cBhvr>
                                      <p:to>
                                        <p:strVal val="visible"/>
                                      </p:to>
                                    </p:set>
                                    <p:anim calcmode="lin" valueType="num">
                                      <p:cBhvr additive="base">
                                        <p:cTn id="25" dur="500" fill="hold"/>
                                        <p:tgtEl>
                                          <p:spTgt spid="1433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3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339">
                                            <p:txEl>
                                              <p:pRg st="5" end="5"/>
                                            </p:txEl>
                                          </p:spTgt>
                                        </p:tgtEl>
                                        <p:attrNameLst>
                                          <p:attrName>style.visibility</p:attrName>
                                        </p:attrNameLst>
                                      </p:cBhvr>
                                      <p:to>
                                        <p:strVal val="visible"/>
                                      </p:to>
                                    </p:set>
                                    <p:anim calcmode="lin" valueType="num">
                                      <p:cBhvr additive="base">
                                        <p:cTn id="31" dur="500" fill="hold"/>
                                        <p:tgtEl>
                                          <p:spTgt spid="1433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33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339">
                                            <p:txEl>
                                              <p:pRg st="6" end="6"/>
                                            </p:txEl>
                                          </p:spTgt>
                                        </p:tgtEl>
                                        <p:attrNameLst>
                                          <p:attrName>style.visibility</p:attrName>
                                        </p:attrNameLst>
                                      </p:cBhvr>
                                      <p:to>
                                        <p:strVal val="visible"/>
                                      </p:to>
                                    </p:set>
                                    <p:anim calcmode="lin" valueType="num">
                                      <p:cBhvr additive="base">
                                        <p:cTn id="37" dur="500" fill="hold"/>
                                        <p:tgtEl>
                                          <p:spTgt spid="14339">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33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4339">
                                            <p:txEl>
                                              <p:pRg st="7" end="7"/>
                                            </p:txEl>
                                          </p:spTgt>
                                        </p:tgtEl>
                                        <p:attrNameLst>
                                          <p:attrName>style.visibility</p:attrName>
                                        </p:attrNameLst>
                                      </p:cBhvr>
                                      <p:to>
                                        <p:strVal val="visible"/>
                                      </p:to>
                                    </p:set>
                                    <p:anim calcmode="lin" valueType="num">
                                      <p:cBhvr additive="base">
                                        <p:cTn id="43" dur="500" fill="hold"/>
                                        <p:tgtEl>
                                          <p:spTgt spid="14339">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33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4339">
                                            <p:txEl>
                                              <p:pRg st="8" end="8"/>
                                            </p:txEl>
                                          </p:spTgt>
                                        </p:tgtEl>
                                        <p:attrNameLst>
                                          <p:attrName>style.visibility</p:attrName>
                                        </p:attrNameLst>
                                      </p:cBhvr>
                                      <p:to>
                                        <p:strVal val="visible"/>
                                      </p:to>
                                    </p:set>
                                    <p:anim calcmode="lin" valueType="num">
                                      <p:cBhvr additive="base">
                                        <p:cTn id="49" dur="500" fill="hold"/>
                                        <p:tgtEl>
                                          <p:spTgt spid="14339">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433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4339">
                                            <p:txEl>
                                              <p:pRg st="9" end="9"/>
                                            </p:txEl>
                                          </p:spTgt>
                                        </p:tgtEl>
                                        <p:attrNameLst>
                                          <p:attrName>style.visibility</p:attrName>
                                        </p:attrNameLst>
                                      </p:cBhvr>
                                      <p:to>
                                        <p:strVal val="visible"/>
                                      </p:to>
                                    </p:set>
                                    <p:anim calcmode="lin" valueType="num">
                                      <p:cBhvr additive="base">
                                        <p:cTn id="55" dur="500" fill="hold"/>
                                        <p:tgtEl>
                                          <p:spTgt spid="14339">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4339">
                                            <p:txEl>
                                              <p:pRg st="9" end="9"/>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4339">
                                            <p:txEl>
                                              <p:pRg st="10" end="10"/>
                                            </p:txEl>
                                          </p:spTgt>
                                        </p:tgtEl>
                                        <p:attrNameLst>
                                          <p:attrName>style.visibility</p:attrName>
                                        </p:attrNameLst>
                                      </p:cBhvr>
                                      <p:to>
                                        <p:strVal val="visible"/>
                                      </p:to>
                                    </p:set>
                                    <p:anim calcmode="lin" valueType="num">
                                      <p:cBhvr additive="base">
                                        <p:cTn id="59" dur="500" fill="hold"/>
                                        <p:tgtEl>
                                          <p:spTgt spid="14339">
                                            <p:txEl>
                                              <p:pRg st="10" end="1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339">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5" name="Picture 1029" descr="p99"/>
          <p:cNvPicPr>
            <a:picLocks noChangeAspect="1" noChangeArrowheads="1"/>
          </p:cNvPicPr>
          <p:nvPr/>
        </p:nvPicPr>
        <p:blipFill>
          <a:blip r:embed="rId3">
            <a:clrChange>
              <a:clrFrom>
                <a:srgbClr val="8FB9E3"/>
              </a:clrFrom>
              <a:clrTo>
                <a:srgbClr val="8FB9E3">
                  <a:alpha val="0"/>
                </a:srgbClr>
              </a:clrTo>
            </a:clrChange>
            <a:extLst>
              <a:ext uri="{28A0092B-C50C-407E-A947-70E740481C1C}">
                <a14:useLocalDpi xmlns:a14="http://schemas.microsoft.com/office/drawing/2010/main" val="0"/>
              </a:ext>
            </a:extLst>
          </a:blip>
          <a:srcRect/>
          <a:stretch>
            <a:fillRect/>
          </a:stretch>
        </p:blipFill>
        <p:spPr bwMode="auto">
          <a:xfrm>
            <a:off x="2133600" y="1143000"/>
            <a:ext cx="6629400" cy="511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175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sz="4000" dirty="0" smtClean="0"/>
              <a:t>Determining Most Reasonably Safe Stop Locations (for discussion)</a:t>
            </a:r>
          </a:p>
        </p:txBody>
      </p:sp>
      <p:sp>
        <p:nvSpPr>
          <p:cNvPr id="17411" name="Rectangle 3"/>
          <p:cNvSpPr>
            <a:spLocks noGrp="1" noChangeArrowheads="1"/>
          </p:cNvSpPr>
          <p:nvPr>
            <p:ph type="body" sz="half" idx="1"/>
          </p:nvPr>
        </p:nvSpPr>
        <p:spPr>
          <a:xfrm>
            <a:off x="304800" y="1600200"/>
            <a:ext cx="5486400" cy="4525963"/>
          </a:xfrm>
        </p:spPr>
        <p:txBody>
          <a:bodyPr/>
          <a:lstStyle/>
          <a:p>
            <a:pPr eaLnBrk="1" hangingPunct="1">
              <a:lnSpc>
                <a:spcPct val="90000"/>
              </a:lnSpc>
              <a:buFont typeface="Arial" panose="020B0604020202020204" pitchFamily="34" charset="0"/>
              <a:buChar char="•"/>
            </a:pPr>
            <a:r>
              <a:rPr lang="en-US" altLang="en-US" sz="2800" dirty="0" smtClean="0"/>
              <a:t>Stops Requiring Students to  Cross Road:</a:t>
            </a:r>
          </a:p>
          <a:p>
            <a:pPr lvl="1" eaLnBrk="1" hangingPunct="1">
              <a:lnSpc>
                <a:spcPct val="90000"/>
              </a:lnSpc>
              <a:buFont typeface="Courier New" panose="02070309020205020404" pitchFamily="49" charset="0"/>
              <a:buChar char="o"/>
            </a:pPr>
            <a:r>
              <a:rPr lang="en-US" altLang="en-US" sz="2400" dirty="0" smtClean="0"/>
              <a:t>Are “crossing” stops allowed on roads more than two lanes?</a:t>
            </a:r>
          </a:p>
          <a:p>
            <a:pPr lvl="1" eaLnBrk="1" hangingPunct="1">
              <a:lnSpc>
                <a:spcPct val="90000"/>
              </a:lnSpc>
              <a:buFont typeface="Courier New" panose="02070309020205020404" pitchFamily="49" charset="0"/>
              <a:buChar char="o"/>
            </a:pPr>
            <a:r>
              <a:rPr lang="en-US" altLang="en-US" sz="2400" dirty="0" smtClean="0"/>
              <a:t>Are crossing stops allowed at all?</a:t>
            </a:r>
          </a:p>
          <a:p>
            <a:pPr lvl="1" eaLnBrk="1" hangingPunct="1">
              <a:lnSpc>
                <a:spcPct val="90000"/>
              </a:lnSpc>
              <a:buFont typeface="Courier New" panose="02070309020205020404" pitchFamily="49" charset="0"/>
              <a:buChar char="o"/>
            </a:pPr>
            <a:r>
              <a:rPr lang="en-US" altLang="en-US" sz="2400" dirty="0" smtClean="0"/>
              <a:t>Under what conditions must motorists stop?</a:t>
            </a:r>
          </a:p>
          <a:p>
            <a:pPr lvl="1" eaLnBrk="1" hangingPunct="1">
              <a:lnSpc>
                <a:spcPct val="90000"/>
              </a:lnSpc>
              <a:buFont typeface="Courier New" panose="02070309020205020404" pitchFamily="49" charset="0"/>
              <a:buChar char="o"/>
            </a:pPr>
            <a:r>
              <a:rPr lang="en-US" altLang="en-US" sz="2400" dirty="0" smtClean="0"/>
              <a:t>Is illegal passing of the bus prevalent at the location?</a:t>
            </a:r>
          </a:p>
          <a:p>
            <a:pPr marL="609600" indent="-609600" algn="ctr" eaLnBrk="1" hangingPunct="1">
              <a:lnSpc>
                <a:spcPct val="90000"/>
              </a:lnSpc>
              <a:buFontTx/>
              <a:buNone/>
            </a:pPr>
            <a:endParaRPr lang="en-US" altLang="en-US" sz="2800" dirty="0" smtClean="0"/>
          </a:p>
          <a:p>
            <a:pPr marL="609600" indent="-609600" eaLnBrk="1" hangingPunct="1">
              <a:lnSpc>
                <a:spcPct val="90000"/>
              </a:lnSpc>
            </a:pPr>
            <a:endParaRPr lang="en-US" altLang="en-US" sz="2800" dirty="0" smtClean="0"/>
          </a:p>
          <a:p>
            <a:pPr marL="609600" indent="-609600" eaLnBrk="1" hangingPunct="1">
              <a:lnSpc>
                <a:spcPct val="90000"/>
              </a:lnSpc>
              <a:buFontTx/>
              <a:buNone/>
            </a:pPr>
            <a:r>
              <a:rPr lang="en-US" altLang="en-US" sz="2800" dirty="0" smtClean="0"/>
              <a:t>				</a:t>
            </a:r>
          </a:p>
        </p:txBody>
      </p:sp>
      <p:sp>
        <p:nvSpPr>
          <p:cNvPr id="9220" name="Line 4"/>
          <p:cNvSpPr>
            <a:spLocks noChangeShapeType="1"/>
          </p:cNvSpPr>
          <p:nvPr/>
        </p:nvSpPr>
        <p:spPr bwMode="auto">
          <a:xfrm>
            <a:off x="0" y="1600200"/>
            <a:ext cx="91440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9221" name="Picture 5" descr="sch_bus_stopped"/>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867400" y="1981200"/>
            <a:ext cx="2990850" cy="2424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38" descr="c2"/>
          <p:cNvPicPr>
            <a:picLocks noChangeAspect="1" noChangeArrowheads="1"/>
          </p:cNvPicPr>
          <p:nvPr/>
        </p:nvPicPr>
        <p:blipFill>
          <a:blip r:embed="rId2">
            <a:clrChange>
              <a:clrFrom>
                <a:srgbClr val="789BD1"/>
              </a:clrFrom>
              <a:clrTo>
                <a:srgbClr val="789BD1">
                  <a:alpha val="0"/>
                </a:srgbClr>
              </a:clrTo>
            </a:clrChange>
            <a:extLst>
              <a:ext uri="{28A0092B-C50C-407E-A947-70E740481C1C}">
                <a14:useLocalDpi xmlns:a14="http://schemas.microsoft.com/office/drawing/2010/main" val="0"/>
              </a:ext>
            </a:extLst>
          </a:blip>
          <a:srcRect l="2087" t="5844" r="998" b="3247"/>
          <a:stretch>
            <a:fillRect/>
          </a:stretch>
        </p:blipFill>
        <p:spPr bwMode="auto">
          <a:xfrm>
            <a:off x="1905000" y="3886200"/>
            <a:ext cx="6324600" cy="248761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036" descr="c3"/>
          <p:cNvPicPr>
            <a:picLocks noChangeAspect="1" noChangeArrowheads="1"/>
          </p:cNvPicPr>
          <p:nvPr/>
        </p:nvPicPr>
        <p:blipFill>
          <a:blip r:embed="rId3">
            <a:clrChange>
              <a:clrFrom>
                <a:srgbClr val="789BD1"/>
              </a:clrFrom>
              <a:clrTo>
                <a:srgbClr val="789BD1">
                  <a:alpha val="0"/>
                </a:srgbClr>
              </a:clrTo>
            </a:clrChange>
            <a:extLst>
              <a:ext uri="{28A0092B-C50C-407E-A947-70E740481C1C}">
                <a14:useLocalDpi xmlns:a14="http://schemas.microsoft.com/office/drawing/2010/main" val="0"/>
              </a:ext>
            </a:extLst>
          </a:blip>
          <a:srcRect l="2087" t="5844" r="2087" b="3247"/>
          <a:stretch>
            <a:fillRect/>
          </a:stretch>
        </p:blipFill>
        <p:spPr bwMode="auto">
          <a:xfrm>
            <a:off x="2286000" y="914400"/>
            <a:ext cx="6172200" cy="2454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95342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51" descr="c5"/>
          <p:cNvPicPr>
            <a:picLocks noChangeAspect="1" noChangeArrowheads="1"/>
          </p:cNvPicPr>
          <p:nvPr/>
        </p:nvPicPr>
        <p:blipFill>
          <a:blip r:embed="rId2">
            <a:clrChange>
              <a:clrFrom>
                <a:srgbClr val="789BD1"/>
              </a:clrFrom>
              <a:clrTo>
                <a:srgbClr val="789BD1">
                  <a:alpha val="0"/>
                </a:srgbClr>
              </a:clrTo>
            </a:clrChange>
            <a:extLst>
              <a:ext uri="{28A0092B-C50C-407E-A947-70E740481C1C}">
                <a14:useLocalDpi xmlns:a14="http://schemas.microsoft.com/office/drawing/2010/main" val="0"/>
              </a:ext>
            </a:extLst>
          </a:blip>
          <a:srcRect l="998" t="8441" r="998" b="3247"/>
          <a:stretch>
            <a:fillRect/>
          </a:stretch>
        </p:blipFill>
        <p:spPr bwMode="auto">
          <a:xfrm>
            <a:off x="1447800" y="2209800"/>
            <a:ext cx="6400800" cy="2417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97827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z="4000" dirty="0" smtClean="0"/>
              <a:t>Determining Most Reasonably Safe Stop Locations (for discussion)</a:t>
            </a:r>
          </a:p>
        </p:txBody>
      </p:sp>
      <p:sp>
        <p:nvSpPr>
          <p:cNvPr id="18435" name="Rectangle 3"/>
          <p:cNvSpPr>
            <a:spLocks noGrp="1" noChangeArrowheads="1"/>
          </p:cNvSpPr>
          <p:nvPr>
            <p:ph type="body" idx="1"/>
          </p:nvPr>
        </p:nvSpPr>
        <p:spPr>
          <a:xfrm>
            <a:off x="533400" y="2895600"/>
            <a:ext cx="8229600" cy="4724400"/>
          </a:xfrm>
        </p:spPr>
        <p:txBody>
          <a:bodyPr/>
          <a:lstStyle/>
          <a:p>
            <a:pPr eaLnBrk="1" hangingPunct="1">
              <a:lnSpc>
                <a:spcPct val="90000"/>
              </a:lnSpc>
              <a:buFont typeface="Arial" panose="020B0604020202020204" pitchFamily="34" charset="0"/>
              <a:buChar char="•"/>
            </a:pPr>
            <a:r>
              <a:rPr lang="en-US" altLang="en-US" sz="2400" dirty="0" smtClean="0"/>
              <a:t>When known sexual offenders live in proximity:</a:t>
            </a:r>
          </a:p>
          <a:p>
            <a:pPr marL="1009650" lvl="1" indent="-609600" eaLnBrk="1" hangingPunct="1">
              <a:lnSpc>
                <a:spcPct val="90000"/>
              </a:lnSpc>
            </a:pPr>
            <a:r>
              <a:rPr lang="en-US" altLang="en-US" sz="2000" dirty="0" smtClean="0"/>
              <a:t>Should a </a:t>
            </a:r>
            <a:r>
              <a:rPr lang="en-US" altLang="en-US" sz="2000" dirty="0"/>
              <a:t>t</a:t>
            </a:r>
            <a:r>
              <a:rPr lang="en-US" altLang="en-US" sz="2000" dirty="0" smtClean="0"/>
              <a:t>emporary </a:t>
            </a:r>
            <a:r>
              <a:rPr lang="en-US" altLang="en-US" sz="2000" dirty="0"/>
              <a:t>s</a:t>
            </a:r>
            <a:r>
              <a:rPr lang="en-US" altLang="en-US" sz="2000" dirty="0" smtClean="0"/>
              <a:t>top be established?</a:t>
            </a:r>
          </a:p>
          <a:p>
            <a:pPr marL="1009650" lvl="1" indent="-609600" eaLnBrk="1" hangingPunct="1">
              <a:lnSpc>
                <a:spcPct val="90000"/>
              </a:lnSpc>
            </a:pPr>
            <a:r>
              <a:rPr lang="en-US" altLang="en-US" sz="2000" dirty="0" smtClean="0"/>
              <a:t>Will it be to either side of the S/O address (at least 200 feet away)?  </a:t>
            </a:r>
          </a:p>
          <a:p>
            <a:pPr marL="1009650" lvl="1" indent="-609600" eaLnBrk="1" hangingPunct="1">
              <a:lnSpc>
                <a:spcPct val="90000"/>
              </a:lnSpc>
            </a:pPr>
            <a:r>
              <a:rPr lang="en-US" altLang="en-US" sz="2000" dirty="0" smtClean="0"/>
              <a:t>Should the student’s walk route going past the sexual offender’s residence even be a consideration?</a:t>
            </a:r>
          </a:p>
          <a:p>
            <a:pPr marL="1009650" lvl="1" indent="-609600" eaLnBrk="1" hangingPunct="1">
              <a:lnSpc>
                <a:spcPct val="90000"/>
              </a:lnSpc>
            </a:pPr>
            <a:r>
              <a:rPr lang="en-US" altLang="en-US" sz="2000" dirty="0" smtClean="0"/>
              <a:t>If the S/O </a:t>
            </a:r>
            <a:r>
              <a:rPr lang="en-US" altLang="en-US" sz="2000" dirty="0"/>
              <a:t>i</a:t>
            </a:r>
            <a:r>
              <a:rPr lang="en-US" altLang="en-US" sz="2000" dirty="0" smtClean="0"/>
              <a:t>s </a:t>
            </a:r>
            <a:r>
              <a:rPr lang="en-US" altLang="en-US" sz="2000" dirty="0"/>
              <a:t>l</a:t>
            </a:r>
            <a:r>
              <a:rPr lang="en-US" altLang="en-US" sz="2000" dirty="0" smtClean="0"/>
              <a:t>ocated in </a:t>
            </a:r>
            <a:r>
              <a:rPr lang="en-US" altLang="en-US" sz="2000" dirty="0"/>
              <a:t>a</a:t>
            </a:r>
            <a:r>
              <a:rPr lang="en-US" altLang="en-US" sz="2000" dirty="0" smtClean="0"/>
              <a:t> cul-de-sac </a:t>
            </a:r>
            <a:r>
              <a:rPr lang="en-US" altLang="en-US" sz="2000" dirty="0"/>
              <a:t>a</a:t>
            </a:r>
            <a:r>
              <a:rPr lang="en-US" altLang="en-US" sz="2000" dirty="0" smtClean="0"/>
              <a:t>nd </a:t>
            </a:r>
            <a:r>
              <a:rPr lang="en-US" altLang="en-US" sz="2000" dirty="0"/>
              <a:t>t</a:t>
            </a:r>
            <a:r>
              <a:rPr lang="en-US" altLang="en-US" sz="2000" dirty="0" smtClean="0"/>
              <a:t>here </a:t>
            </a:r>
            <a:r>
              <a:rPr lang="en-US" altLang="en-US" sz="2000" dirty="0"/>
              <a:t>i</a:t>
            </a:r>
            <a:r>
              <a:rPr lang="en-US" altLang="en-US" sz="2000" dirty="0" smtClean="0"/>
              <a:t>s </a:t>
            </a:r>
            <a:r>
              <a:rPr lang="en-US" altLang="en-US" sz="2000" dirty="0"/>
              <a:t>n</a:t>
            </a:r>
            <a:r>
              <a:rPr lang="en-US" altLang="en-US" sz="2000" dirty="0" smtClean="0"/>
              <a:t>o </a:t>
            </a:r>
            <a:r>
              <a:rPr lang="en-US" altLang="en-US" sz="2000" dirty="0"/>
              <a:t>o</a:t>
            </a:r>
            <a:r>
              <a:rPr lang="en-US" altLang="en-US" sz="2000" dirty="0" smtClean="0"/>
              <a:t>ther </a:t>
            </a:r>
            <a:r>
              <a:rPr lang="en-US" altLang="en-US" sz="2000" dirty="0"/>
              <a:t>s</a:t>
            </a:r>
            <a:r>
              <a:rPr lang="en-US" altLang="en-US" sz="2000" dirty="0" smtClean="0"/>
              <a:t>olution, should the district inform parents of students on the cul-de-sac about the location of the S/O?</a:t>
            </a:r>
          </a:p>
          <a:p>
            <a:pPr marL="1009650" lvl="1" indent="-609600" eaLnBrk="1" hangingPunct="1">
              <a:lnSpc>
                <a:spcPct val="90000"/>
              </a:lnSpc>
            </a:pPr>
            <a:r>
              <a:rPr lang="en-US" altLang="en-US" sz="2000" dirty="0" smtClean="0"/>
              <a:t>Do you periodically inform school bus drivers about the proximity of sexual offenders along their routes?</a:t>
            </a:r>
          </a:p>
          <a:p>
            <a:pPr marL="609600" indent="-609600" eaLnBrk="1" hangingPunct="1">
              <a:lnSpc>
                <a:spcPct val="90000"/>
              </a:lnSpc>
              <a:buFontTx/>
              <a:buNone/>
            </a:pPr>
            <a:r>
              <a:rPr lang="en-US" altLang="en-US" sz="2400" dirty="0" smtClean="0"/>
              <a:t>				</a:t>
            </a:r>
          </a:p>
        </p:txBody>
      </p:sp>
      <p:sp>
        <p:nvSpPr>
          <p:cNvPr id="10244" name="Line 4"/>
          <p:cNvSpPr>
            <a:spLocks noChangeShapeType="1"/>
          </p:cNvSpPr>
          <p:nvPr/>
        </p:nvSpPr>
        <p:spPr bwMode="auto">
          <a:xfrm>
            <a:off x="0" y="1600200"/>
            <a:ext cx="91440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0245" name="Picture 8" descr="sexualpreditorHD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600200"/>
            <a:ext cx="5486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MPj0400849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1600201"/>
            <a:ext cx="1904320" cy="1268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anim calcmode="lin" valueType="num">
                                      <p:cBhvr additive="base">
                                        <p:cTn id="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435">
                                            <p:txEl>
                                              <p:pRg st="2" end="2"/>
                                            </p:txEl>
                                          </p:spTgt>
                                        </p:tgtEl>
                                        <p:attrNameLst>
                                          <p:attrName>style.visibility</p:attrName>
                                        </p:attrNameLst>
                                      </p:cBhvr>
                                      <p:to>
                                        <p:strVal val="visible"/>
                                      </p:to>
                                    </p:set>
                                    <p:anim calcmode="lin" valueType="num">
                                      <p:cBhvr additive="base">
                                        <p:cTn id="13"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8435">
                                            <p:txEl>
                                              <p:pRg st="3" end="3"/>
                                            </p:txEl>
                                          </p:spTgt>
                                        </p:tgtEl>
                                        <p:attrNameLst>
                                          <p:attrName>style.visibility</p:attrName>
                                        </p:attrNameLst>
                                      </p:cBhvr>
                                      <p:to>
                                        <p:strVal val="visible"/>
                                      </p:to>
                                    </p:set>
                                    <p:anim calcmode="lin" valueType="num">
                                      <p:cBhvr additive="base">
                                        <p:cTn id="19"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8435">
                                            <p:txEl>
                                              <p:pRg st="4" end="4"/>
                                            </p:txEl>
                                          </p:spTgt>
                                        </p:tgtEl>
                                        <p:attrNameLst>
                                          <p:attrName>style.visibility</p:attrName>
                                        </p:attrNameLst>
                                      </p:cBhvr>
                                      <p:to>
                                        <p:strVal val="visible"/>
                                      </p:to>
                                    </p:set>
                                    <p:anim calcmode="lin" valueType="num">
                                      <p:cBhvr additive="base">
                                        <p:cTn id="25"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43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8435">
                                            <p:txEl>
                                              <p:pRg st="5" end="5"/>
                                            </p:txEl>
                                          </p:spTgt>
                                        </p:tgtEl>
                                        <p:attrNameLst>
                                          <p:attrName>style.visibility</p:attrName>
                                        </p:attrNameLst>
                                      </p:cBhvr>
                                      <p:to>
                                        <p:strVal val="visible"/>
                                      </p:to>
                                    </p:set>
                                    <p:anim calcmode="lin" valueType="num">
                                      <p:cBhvr additive="base">
                                        <p:cTn id="31"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43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609600"/>
            <a:ext cx="8229600" cy="1143000"/>
          </a:xfrm>
        </p:spPr>
        <p:txBody>
          <a:bodyPr/>
          <a:lstStyle/>
          <a:p>
            <a:pPr eaLnBrk="1" hangingPunct="1"/>
            <a:r>
              <a:rPr lang="en-US" altLang="en-US" sz="4000" b="1" dirty="0" smtClean="0"/>
              <a:t>SCHOOL BUSES ARE THE SAFEST WAY TO GET TO SCHOOL!</a:t>
            </a:r>
            <a:endParaRPr lang="en-US" altLang="en-US" sz="4000" dirty="0" smtClean="0"/>
          </a:p>
        </p:txBody>
      </p:sp>
      <p:sp>
        <p:nvSpPr>
          <p:cNvPr id="3075" name="Rectangle 3"/>
          <p:cNvSpPr>
            <a:spLocks noGrp="1" noChangeArrowheads="1"/>
          </p:cNvSpPr>
          <p:nvPr>
            <p:ph type="body" sz="half" idx="1"/>
          </p:nvPr>
        </p:nvSpPr>
        <p:spPr>
          <a:xfrm>
            <a:off x="228600" y="2743200"/>
            <a:ext cx="4038600" cy="2667000"/>
          </a:xfrm>
        </p:spPr>
        <p:txBody>
          <a:bodyPr/>
          <a:lstStyle/>
          <a:p>
            <a:pPr eaLnBrk="1" hangingPunct="1">
              <a:lnSpc>
                <a:spcPct val="80000"/>
              </a:lnSpc>
            </a:pPr>
            <a:r>
              <a:rPr lang="en-US" altLang="en-US" sz="2400" b="1" dirty="0" smtClean="0"/>
              <a:t>However</a:t>
            </a:r>
            <a:r>
              <a:rPr lang="en-US" altLang="en-US" sz="2400" dirty="0" smtClean="0"/>
              <a:t> – Children who ride school buses are most vulnerable while walking to and from bus stops, waiting at stops, and loading or unloading from the bus.</a:t>
            </a:r>
          </a:p>
        </p:txBody>
      </p:sp>
      <p:pic>
        <p:nvPicPr>
          <p:cNvPr id="3076" name="Picture 6" descr="BusStop3"/>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4724400" y="2667000"/>
            <a:ext cx="4114800" cy="2743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457200" y="277813"/>
            <a:ext cx="8229600" cy="1093787"/>
          </a:xfrm>
        </p:spPr>
        <p:txBody>
          <a:bodyPr>
            <a:normAutofit fontScale="90000"/>
          </a:bodyPr>
          <a:lstStyle/>
          <a:p>
            <a:pPr eaLnBrk="1" hangingPunct="1">
              <a:defRPr/>
            </a:pPr>
            <a:r>
              <a:rPr lang="en-US" sz="3600" smtClean="0"/>
              <a:t>Transportation Geographic Information System Sex Offender Snapshot</a:t>
            </a:r>
          </a:p>
        </p:txBody>
      </p:sp>
      <p:pic>
        <p:nvPicPr>
          <p:cNvPr id="1536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9144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04222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z="4000" dirty="0" smtClean="0"/>
              <a:t>Determining Most Reasonably Safe Stop Locations (for discussion)</a:t>
            </a:r>
          </a:p>
        </p:txBody>
      </p:sp>
      <p:sp>
        <p:nvSpPr>
          <p:cNvPr id="20483" name="Rectangle 3"/>
          <p:cNvSpPr>
            <a:spLocks noGrp="1" noChangeArrowheads="1"/>
          </p:cNvSpPr>
          <p:nvPr>
            <p:ph type="body" idx="1"/>
          </p:nvPr>
        </p:nvSpPr>
        <p:spPr>
          <a:xfrm>
            <a:off x="457200" y="1828800"/>
            <a:ext cx="8229600" cy="3611563"/>
          </a:xfrm>
        </p:spPr>
        <p:txBody>
          <a:bodyPr/>
          <a:lstStyle/>
          <a:p>
            <a:pPr eaLnBrk="1" hangingPunct="1"/>
            <a:r>
              <a:rPr lang="en-US" altLang="en-US" sz="2800" dirty="0" smtClean="0"/>
              <a:t>If there is known criminal / gang </a:t>
            </a:r>
            <a:r>
              <a:rPr lang="en-US" altLang="en-US" sz="2800" dirty="0"/>
              <a:t>a</a:t>
            </a:r>
            <a:r>
              <a:rPr lang="en-US" altLang="en-US" sz="2800" dirty="0" smtClean="0"/>
              <a:t>ctivity in the area, should district:</a:t>
            </a:r>
          </a:p>
          <a:p>
            <a:pPr lvl="1" eaLnBrk="1" hangingPunct="1"/>
            <a:r>
              <a:rPr lang="en-US" altLang="en-US" sz="2400" dirty="0" smtClean="0"/>
              <a:t>Discuss it with school resource officers and/or local authorities?</a:t>
            </a:r>
          </a:p>
          <a:p>
            <a:pPr lvl="1" eaLnBrk="1" hangingPunct="1"/>
            <a:r>
              <a:rPr lang="en-US" altLang="en-US" sz="2400" dirty="0" smtClean="0"/>
              <a:t>Establish walk route and stop location policies consistent with those pertaining to proximity of sexual offenders?</a:t>
            </a:r>
          </a:p>
          <a:p>
            <a:pPr marL="609600" indent="-609600" algn="ctr" eaLnBrk="1" hangingPunct="1">
              <a:buFontTx/>
              <a:buNone/>
            </a:pPr>
            <a:endParaRPr lang="en-US" altLang="en-US" sz="2800" dirty="0" smtClean="0"/>
          </a:p>
          <a:p>
            <a:pPr marL="609600" indent="-609600" eaLnBrk="1" hangingPunct="1">
              <a:buFontTx/>
              <a:buNone/>
            </a:pPr>
            <a:endParaRPr lang="en-US" altLang="en-US" sz="2800" dirty="0" smtClean="0"/>
          </a:p>
          <a:p>
            <a:pPr marL="609600" indent="-609600" eaLnBrk="1" hangingPunct="1">
              <a:buFontTx/>
              <a:buNone/>
            </a:pPr>
            <a:r>
              <a:rPr lang="en-US" altLang="en-US" sz="2800" dirty="0" smtClean="0"/>
              <a:t>				</a:t>
            </a:r>
          </a:p>
        </p:txBody>
      </p:sp>
      <p:sp>
        <p:nvSpPr>
          <p:cNvPr id="12292" name="Line 4"/>
          <p:cNvSpPr>
            <a:spLocks noChangeShapeType="1"/>
          </p:cNvSpPr>
          <p:nvPr/>
        </p:nvSpPr>
        <p:spPr bwMode="auto">
          <a:xfrm>
            <a:off x="0" y="1600200"/>
            <a:ext cx="91440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2293" name="Picture 5" descr="MCj0153730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4373563"/>
            <a:ext cx="2133600" cy="203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11" descr="MCj0287628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4857750"/>
            <a:ext cx="2032000"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3400" y="304800"/>
            <a:ext cx="8229600" cy="1143000"/>
          </a:xfrm>
        </p:spPr>
        <p:txBody>
          <a:bodyPr/>
          <a:lstStyle/>
          <a:p>
            <a:pPr eaLnBrk="1" hangingPunct="1"/>
            <a:r>
              <a:rPr lang="en-US" altLang="en-US" sz="4000" dirty="0" smtClean="0"/>
              <a:t>Determining Most Reasonably Safe Stop Locations (for discussion)</a:t>
            </a:r>
          </a:p>
        </p:txBody>
      </p:sp>
      <p:sp>
        <p:nvSpPr>
          <p:cNvPr id="21507" name="Rectangle 3"/>
          <p:cNvSpPr>
            <a:spLocks noGrp="1" noChangeArrowheads="1"/>
          </p:cNvSpPr>
          <p:nvPr>
            <p:ph type="body" idx="1"/>
          </p:nvPr>
        </p:nvSpPr>
        <p:spPr>
          <a:xfrm>
            <a:off x="457200" y="1828800"/>
            <a:ext cx="8229600" cy="3611563"/>
          </a:xfrm>
        </p:spPr>
        <p:txBody>
          <a:bodyPr/>
          <a:lstStyle/>
          <a:p>
            <a:pPr eaLnBrk="1" hangingPunct="1">
              <a:lnSpc>
                <a:spcPct val="90000"/>
              </a:lnSpc>
              <a:buFont typeface="Arial" panose="020B0604020202020204" pitchFamily="34" charset="0"/>
              <a:buChar char="•"/>
            </a:pPr>
            <a:r>
              <a:rPr lang="en-US" altLang="en-US" dirty="0" smtClean="0"/>
              <a:t>If there is temporary construction creating a potential hazard, should district:</a:t>
            </a:r>
          </a:p>
          <a:p>
            <a:pPr marL="857250" lvl="1" indent="-457200" eaLnBrk="1" hangingPunct="1">
              <a:lnSpc>
                <a:spcPct val="90000"/>
              </a:lnSpc>
              <a:buFont typeface="Courier New" panose="02070309020205020404" pitchFamily="49" charset="0"/>
              <a:buChar char="o"/>
            </a:pPr>
            <a:r>
              <a:rPr lang="en-US" altLang="en-US" dirty="0" smtClean="0"/>
              <a:t>Place a temporary </a:t>
            </a:r>
            <a:r>
              <a:rPr lang="en-US" altLang="en-US" dirty="0"/>
              <a:t>s</a:t>
            </a:r>
            <a:r>
              <a:rPr lang="en-US" altLang="en-US" dirty="0" smtClean="0"/>
              <a:t>top (e.g., at entrance of subdivision)?</a:t>
            </a:r>
          </a:p>
          <a:p>
            <a:pPr lvl="1" eaLnBrk="1" hangingPunct="1">
              <a:lnSpc>
                <a:spcPct val="90000"/>
              </a:lnSpc>
              <a:buFont typeface="Courier New" panose="02070309020205020404" pitchFamily="49" charset="0"/>
              <a:buChar char="o"/>
            </a:pPr>
            <a:r>
              <a:rPr lang="en-US" altLang="en-US" dirty="0"/>
              <a:t>Concern itself with the stop location only, or consider the walk route to and from?</a:t>
            </a:r>
          </a:p>
          <a:p>
            <a:pPr marL="609600" indent="-609600" eaLnBrk="1" hangingPunct="1">
              <a:lnSpc>
                <a:spcPct val="90000"/>
              </a:lnSpc>
              <a:buFontTx/>
              <a:buNone/>
            </a:pPr>
            <a:r>
              <a:rPr lang="en-US" altLang="en-US" dirty="0" smtClean="0"/>
              <a:t>				</a:t>
            </a:r>
          </a:p>
        </p:txBody>
      </p:sp>
      <p:sp>
        <p:nvSpPr>
          <p:cNvPr id="13316" name="Line 4"/>
          <p:cNvSpPr>
            <a:spLocks noChangeShapeType="1"/>
          </p:cNvSpPr>
          <p:nvPr/>
        </p:nvSpPr>
        <p:spPr bwMode="auto">
          <a:xfrm>
            <a:off x="0" y="1600200"/>
            <a:ext cx="91440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3317" name="Picture 5" descr="j0295168"/>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4876800"/>
            <a:ext cx="1866900"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7" descr="j015002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4876800"/>
            <a:ext cx="2438400"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anim calcmode="lin" valueType="num">
                                      <p:cBhvr additive="base">
                                        <p:cTn id="7"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1507">
                                            <p:txEl>
                                              <p:pRg st="2" end="2"/>
                                            </p:txEl>
                                          </p:spTgt>
                                        </p:tgtEl>
                                        <p:attrNameLst>
                                          <p:attrName>style.visibility</p:attrName>
                                        </p:attrNameLst>
                                      </p:cBhvr>
                                      <p:to>
                                        <p:strVal val="visible"/>
                                      </p:to>
                                    </p:set>
                                    <p:anim calcmode="lin" valueType="num">
                                      <p:cBhvr additive="base">
                                        <p:cTn id="13"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sz="4000" dirty="0" smtClean="0"/>
              <a:t>Determining Most Reasonably Safe Stop Locations (for discussion)</a:t>
            </a:r>
          </a:p>
        </p:txBody>
      </p:sp>
      <p:sp>
        <p:nvSpPr>
          <p:cNvPr id="22531" name="Rectangle 3"/>
          <p:cNvSpPr>
            <a:spLocks noGrp="1" noChangeArrowheads="1"/>
          </p:cNvSpPr>
          <p:nvPr>
            <p:ph type="body" idx="1"/>
          </p:nvPr>
        </p:nvSpPr>
        <p:spPr>
          <a:xfrm>
            <a:off x="457200" y="1828800"/>
            <a:ext cx="8229600" cy="4648200"/>
          </a:xfrm>
        </p:spPr>
        <p:txBody>
          <a:bodyPr/>
          <a:lstStyle/>
          <a:p>
            <a:pPr eaLnBrk="1" hangingPunct="1">
              <a:lnSpc>
                <a:spcPct val="90000"/>
              </a:lnSpc>
            </a:pPr>
            <a:r>
              <a:rPr lang="en-US" altLang="en-US" sz="2800" dirty="0" smtClean="0"/>
              <a:t>For students who live on cul-de-sacs, should district consider:</a:t>
            </a:r>
          </a:p>
          <a:p>
            <a:pPr lvl="1" eaLnBrk="1" hangingPunct="1">
              <a:lnSpc>
                <a:spcPct val="90000"/>
              </a:lnSpc>
            </a:pPr>
            <a:r>
              <a:rPr lang="en-US" altLang="en-US" sz="2400" dirty="0" smtClean="0"/>
              <a:t>Locating the stop only near the entrance/exit (not require bus travel down cul-de-sac)?</a:t>
            </a:r>
          </a:p>
          <a:p>
            <a:pPr lvl="1" eaLnBrk="1" hangingPunct="1">
              <a:lnSpc>
                <a:spcPct val="90000"/>
              </a:lnSpc>
            </a:pPr>
            <a:r>
              <a:rPr lang="en-US" altLang="en-US" sz="2400" dirty="0" smtClean="0"/>
              <a:t>Turning radius and whether bus can negotiate without backing?</a:t>
            </a:r>
          </a:p>
          <a:p>
            <a:pPr lvl="1" eaLnBrk="1" hangingPunct="1">
              <a:lnSpc>
                <a:spcPct val="90000"/>
              </a:lnSpc>
            </a:pPr>
            <a:r>
              <a:rPr lang="en-US" altLang="en-US" sz="2400" dirty="0" smtClean="0"/>
              <a:t>If backing is required, what procedural safeguards are needed?</a:t>
            </a:r>
          </a:p>
          <a:p>
            <a:pPr lvl="1" eaLnBrk="1" hangingPunct="1">
              <a:lnSpc>
                <a:spcPct val="90000"/>
              </a:lnSpc>
            </a:pPr>
            <a:r>
              <a:rPr lang="en-US" altLang="en-US" sz="2400" dirty="0" smtClean="0"/>
              <a:t>Never allow bus to back unless students get on first (AM) or remain on bus (PM)</a:t>
            </a:r>
          </a:p>
          <a:p>
            <a:pPr marL="609600" indent="-609600" algn="ctr" eaLnBrk="1" hangingPunct="1">
              <a:lnSpc>
                <a:spcPct val="90000"/>
              </a:lnSpc>
              <a:buFontTx/>
              <a:buNone/>
            </a:pPr>
            <a:endParaRPr lang="en-US" altLang="en-US" sz="2800" dirty="0" smtClean="0"/>
          </a:p>
          <a:p>
            <a:pPr marL="609600" indent="-609600" eaLnBrk="1" hangingPunct="1">
              <a:lnSpc>
                <a:spcPct val="90000"/>
              </a:lnSpc>
              <a:buFontTx/>
              <a:buNone/>
            </a:pPr>
            <a:r>
              <a:rPr lang="en-US" altLang="en-US" sz="2800" dirty="0" smtClean="0"/>
              <a:t>				</a:t>
            </a:r>
          </a:p>
        </p:txBody>
      </p:sp>
      <p:sp>
        <p:nvSpPr>
          <p:cNvPr id="14340" name="Line 4"/>
          <p:cNvSpPr>
            <a:spLocks noChangeShapeType="1"/>
          </p:cNvSpPr>
          <p:nvPr/>
        </p:nvSpPr>
        <p:spPr bwMode="auto">
          <a:xfrm>
            <a:off x="0" y="1600200"/>
            <a:ext cx="91440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4341" name="Picture 7" descr="BusStop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5257800"/>
            <a:ext cx="2133600"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sz="4000" dirty="0" smtClean="0"/>
              <a:t>Determining Most Reasonably Safe Stop Locations (for discussion)</a:t>
            </a:r>
          </a:p>
        </p:txBody>
      </p:sp>
      <p:sp>
        <p:nvSpPr>
          <p:cNvPr id="23555" name="Rectangle 3"/>
          <p:cNvSpPr>
            <a:spLocks noGrp="1" noChangeArrowheads="1"/>
          </p:cNvSpPr>
          <p:nvPr>
            <p:ph type="body" idx="1"/>
          </p:nvPr>
        </p:nvSpPr>
        <p:spPr>
          <a:xfrm>
            <a:off x="457200" y="1828800"/>
            <a:ext cx="8229600" cy="3611563"/>
          </a:xfrm>
        </p:spPr>
        <p:txBody>
          <a:bodyPr/>
          <a:lstStyle/>
          <a:p>
            <a:pPr eaLnBrk="1" hangingPunct="1"/>
            <a:r>
              <a:rPr lang="en-US" altLang="en-US" dirty="0" smtClean="0"/>
              <a:t>When considering stops near RR crossings, should district consider:</a:t>
            </a:r>
          </a:p>
          <a:p>
            <a:pPr lvl="1" eaLnBrk="1" hangingPunct="1"/>
            <a:r>
              <a:rPr lang="en-US" altLang="en-US" dirty="0" smtClean="0"/>
              <a:t>Requiring that stop be at least X distance from tracks and crossing (e.g., 1/10 mile)?</a:t>
            </a:r>
          </a:p>
          <a:p>
            <a:pPr lvl="1" eaLnBrk="1" hangingPunct="1"/>
            <a:r>
              <a:rPr lang="en-US" altLang="en-US" dirty="0" smtClean="0"/>
              <a:t>Placing stops where no student is required to cross on foot to get to or from stop?</a:t>
            </a:r>
          </a:p>
          <a:p>
            <a:pPr marL="609600" indent="-609600" eaLnBrk="1" hangingPunct="1">
              <a:buFontTx/>
              <a:buNone/>
            </a:pPr>
            <a:r>
              <a:rPr lang="en-US" altLang="en-US" dirty="0" smtClean="0"/>
              <a:t>				</a:t>
            </a:r>
          </a:p>
        </p:txBody>
      </p:sp>
      <p:sp>
        <p:nvSpPr>
          <p:cNvPr id="15364" name="Line 4"/>
          <p:cNvSpPr>
            <a:spLocks noChangeShapeType="1"/>
          </p:cNvSpPr>
          <p:nvPr/>
        </p:nvSpPr>
        <p:spPr bwMode="auto">
          <a:xfrm>
            <a:off x="0" y="1600200"/>
            <a:ext cx="91440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5365" name="Picture 9" descr="MCj0280905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4771611"/>
            <a:ext cx="1716088"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7" descr="MCj0280905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7557" y="4788176"/>
            <a:ext cx="1716088"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sz="4000" dirty="0" smtClean="0"/>
              <a:t>Determining Most Reasonably Safe Stop Locations (for discussion)</a:t>
            </a:r>
          </a:p>
        </p:txBody>
      </p:sp>
      <p:sp>
        <p:nvSpPr>
          <p:cNvPr id="24579" name="Rectangle 3"/>
          <p:cNvSpPr>
            <a:spLocks noGrp="1" noChangeArrowheads="1"/>
          </p:cNvSpPr>
          <p:nvPr>
            <p:ph type="body" idx="1"/>
          </p:nvPr>
        </p:nvSpPr>
        <p:spPr>
          <a:xfrm>
            <a:off x="228600" y="1600200"/>
            <a:ext cx="7239000" cy="5105400"/>
          </a:xfrm>
        </p:spPr>
        <p:txBody>
          <a:bodyPr/>
          <a:lstStyle/>
          <a:p>
            <a:pPr eaLnBrk="1" hangingPunct="1">
              <a:lnSpc>
                <a:spcPct val="90000"/>
              </a:lnSpc>
            </a:pPr>
            <a:r>
              <a:rPr lang="en-US" altLang="en-US" dirty="0" smtClean="0"/>
              <a:t>When locating stops near intersections, should district consider:</a:t>
            </a:r>
          </a:p>
          <a:p>
            <a:pPr lvl="1" eaLnBrk="1" hangingPunct="1">
              <a:lnSpc>
                <a:spcPct val="90000"/>
              </a:lnSpc>
            </a:pPr>
            <a:r>
              <a:rPr lang="en-US" altLang="en-US" dirty="0" smtClean="0"/>
              <a:t>Placing stop before, after, or in intersection?</a:t>
            </a:r>
          </a:p>
          <a:p>
            <a:pPr lvl="1" eaLnBrk="1" hangingPunct="1">
              <a:lnSpc>
                <a:spcPct val="90000"/>
              </a:lnSpc>
            </a:pPr>
            <a:r>
              <a:rPr lang="en-US" altLang="en-US" dirty="0" smtClean="0"/>
              <a:t>Avoiding stop located adjacent to a right turn or acceleration lane?</a:t>
            </a:r>
          </a:p>
          <a:p>
            <a:pPr lvl="1" eaLnBrk="1" hangingPunct="1">
              <a:lnSpc>
                <a:spcPct val="90000"/>
              </a:lnSpc>
            </a:pPr>
            <a:r>
              <a:rPr lang="en-US" altLang="en-US" dirty="0" smtClean="0"/>
              <a:t>Adjusting route to avoid stops near intersections?</a:t>
            </a:r>
          </a:p>
          <a:p>
            <a:pPr lvl="1" eaLnBrk="1" hangingPunct="1">
              <a:lnSpc>
                <a:spcPct val="90000"/>
              </a:lnSpc>
            </a:pPr>
            <a:r>
              <a:rPr lang="en-US" altLang="en-US" dirty="0" smtClean="0"/>
              <a:t>Avoiding location that requires bus to maneuver away from stop and change lanes to make left turn? </a:t>
            </a:r>
          </a:p>
          <a:p>
            <a:pPr marL="609600" indent="-609600" algn="ctr" eaLnBrk="1" hangingPunct="1">
              <a:lnSpc>
                <a:spcPct val="90000"/>
              </a:lnSpc>
              <a:buFontTx/>
              <a:buNone/>
            </a:pPr>
            <a:endParaRPr lang="en-US" altLang="en-US" dirty="0" smtClean="0"/>
          </a:p>
          <a:p>
            <a:pPr marL="609600" indent="-609600" algn="ctr" eaLnBrk="1" hangingPunct="1">
              <a:lnSpc>
                <a:spcPct val="90000"/>
              </a:lnSpc>
              <a:buFontTx/>
              <a:buNone/>
            </a:pPr>
            <a:endParaRPr lang="en-US" altLang="en-US" dirty="0" smtClean="0"/>
          </a:p>
        </p:txBody>
      </p:sp>
      <p:sp>
        <p:nvSpPr>
          <p:cNvPr id="16388" name="Line 4"/>
          <p:cNvSpPr>
            <a:spLocks noChangeShapeType="1"/>
          </p:cNvSpPr>
          <p:nvPr/>
        </p:nvSpPr>
        <p:spPr bwMode="auto">
          <a:xfrm>
            <a:off x="0" y="1600200"/>
            <a:ext cx="91440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6389" name="Picture 5" descr="MCj0197622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1752600"/>
            <a:ext cx="2362200" cy="2145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ooter Placeholder 6"/>
          <p:cNvSpPr>
            <a:spLocks noGrp="1"/>
          </p:cNvSpPr>
          <p:nvPr>
            <p:ph type="ftr" sz="quarter" idx="11"/>
          </p:nvPr>
        </p:nvSpPr>
        <p:spPr/>
        <p:txBody>
          <a:bodyPr/>
          <a:lstStyle/>
          <a:p>
            <a:r>
              <a:rPr lang="en-US" altLang="en-US"/>
              <a:t>VIII-4</a:t>
            </a:r>
          </a:p>
        </p:txBody>
      </p:sp>
      <p:sp>
        <p:nvSpPr>
          <p:cNvPr id="196610" name="Rectangle 2"/>
          <p:cNvSpPr>
            <a:spLocks noGrp="1" noChangeArrowheads="1"/>
          </p:cNvSpPr>
          <p:nvPr>
            <p:ph type="title"/>
          </p:nvPr>
        </p:nvSpPr>
        <p:spPr>
          <a:xfrm>
            <a:off x="685800" y="1524000"/>
            <a:ext cx="8001000" cy="1219200"/>
          </a:xfrm>
        </p:spPr>
        <p:txBody>
          <a:bodyPr>
            <a:normAutofit fontScale="90000"/>
          </a:bodyPr>
          <a:lstStyle/>
          <a:p>
            <a:r>
              <a:rPr lang="en-US" altLang="en-US" sz="2000" dirty="0" smtClean="0"/>
              <a:t>Consider locating stops at </a:t>
            </a:r>
            <a:r>
              <a:rPr lang="en-US" altLang="en-US" sz="2000" dirty="0"/>
              <a:t>least 50 feet before entering an </a:t>
            </a:r>
            <a:r>
              <a:rPr lang="en-US" altLang="en-US" sz="2000" dirty="0" smtClean="0"/>
              <a:t>intersection or at </a:t>
            </a:r>
            <a:r>
              <a:rPr lang="en-US" altLang="en-US" sz="2000" dirty="0"/>
              <a:t>least 200 feet following an intersection, maintaining </a:t>
            </a:r>
            <a:r>
              <a:rPr lang="en-US" altLang="en-US" sz="2000" dirty="0" smtClean="0"/>
              <a:t>at least 200 </a:t>
            </a:r>
            <a:r>
              <a:rPr lang="en-US" altLang="en-US" sz="2000" dirty="0"/>
              <a:t>feet of uninterrupted visibility between the front and rear of the bus and other motorists.</a:t>
            </a:r>
          </a:p>
        </p:txBody>
      </p:sp>
      <p:sp>
        <p:nvSpPr>
          <p:cNvPr id="196611" name="Line 3"/>
          <p:cNvSpPr>
            <a:spLocks noChangeShapeType="1"/>
          </p:cNvSpPr>
          <p:nvPr/>
        </p:nvSpPr>
        <p:spPr bwMode="auto">
          <a:xfrm>
            <a:off x="685800" y="4953000"/>
            <a:ext cx="25908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6612" name="Line 4"/>
          <p:cNvSpPr>
            <a:spLocks noChangeShapeType="1"/>
          </p:cNvSpPr>
          <p:nvPr/>
        </p:nvSpPr>
        <p:spPr bwMode="auto">
          <a:xfrm>
            <a:off x="685800" y="4267200"/>
            <a:ext cx="25908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6613" name="Line 5"/>
          <p:cNvSpPr>
            <a:spLocks noChangeShapeType="1"/>
          </p:cNvSpPr>
          <p:nvPr/>
        </p:nvSpPr>
        <p:spPr bwMode="auto">
          <a:xfrm>
            <a:off x="1524000" y="37338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6614" name="Line 6"/>
          <p:cNvSpPr>
            <a:spLocks noChangeShapeType="1"/>
          </p:cNvSpPr>
          <p:nvPr/>
        </p:nvSpPr>
        <p:spPr bwMode="auto">
          <a:xfrm>
            <a:off x="1524000" y="37338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6615" name="Line 7"/>
          <p:cNvSpPr>
            <a:spLocks noChangeShapeType="1"/>
          </p:cNvSpPr>
          <p:nvPr/>
        </p:nvSpPr>
        <p:spPr bwMode="auto">
          <a:xfrm>
            <a:off x="609600" y="4572000"/>
            <a:ext cx="2667000" cy="0"/>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6616" name="Line 8"/>
          <p:cNvSpPr>
            <a:spLocks noChangeShapeType="1"/>
          </p:cNvSpPr>
          <p:nvPr/>
        </p:nvSpPr>
        <p:spPr bwMode="auto">
          <a:xfrm>
            <a:off x="3276600" y="2895600"/>
            <a:ext cx="0" cy="13716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6617" name="Line 9"/>
          <p:cNvSpPr>
            <a:spLocks noChangeShapeType="1"/>
          </p:cNvSpPr>
          <p:nvPr/>
        </p:nvSpPr>
        <p:spPr bwMode="auto">
          <a:xfrm>
            <a:off x="3276600" y="4953000"/>
            <a:ext cx="0" cy="12192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6618" name="Line 10"/>
          <p:cNvSpPr>
            <a:spLocks noChangeShapeType="1"/>
          </p:cNvSpPr>
          <p:nvPr/>
        </p:nvSpPr>
        <p:spPr bwMode="auto">
          <a:xfrm>
            <a:off x="4267200" y="5715000"/>
            <a:ext cx="4114800" cy="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6619" name="Text Box 11"/>
          <p:cNvSpPr txBox="1">
            <a:spLocks noChangeArrowheads="1"/>
          </p:cNvSpPr>
          <p:nvPr/>
        </p:nvSpPr>
        <p:spPr bwMode="auto">
          <a:xfrm>
            <a:off x="5638800" y="5334000"/>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Arial Black" pitchFamily="34" charset="0"/>
              </a:rPr>
              <a:t>200 feet</a:t>
            </a:r>
          </a:p>
        </p:txBody>
      </p:sp>
      <p:sp>
        <p:nvSpPr>
          <p:cNvPr id="196620" name="Line 12"/>
          <p:cNvSpPr>
            <a:spLocks noChangeShapeType="1"/>
          </p:cNvSpPr>
          <p:nvPr/>
        </p:nvSpPr>
        <p:spPr bwMode="auto">
          <a:xfrm>
            <a:off x="2057400" y="5715000"/>
            <a:ext cx="1066800" cy="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6621" name="Text Box 13"/>
          <p:cNvSpPr txBox="1">
            <a:spLocks noChangeArrowheads="1"/>
          </p:cNvSpPr>
          <p:nvPr/>
        </p:nvSpPr>
        <p:spPr bwMode="auto">
          <a:xfrm>
            <a:off x="1981200" y="525780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Arial Black" pitchFamily="34" charset="0"/>
              </a:rPr>
              <a:t>50 feet</a:t>
            </a:r>
          </a:p>
        </p:txBody>
      </p:sp>
      <p:sp>
        <p:nvSpPr>
          <p:cNvPr id="196622" name="Line 14"/>
          <p:cNvSpPr>
            <a:spLocks noChangeShapeType="1"/>
          </p:cNvSpPr>
          <p:nvPr/>
        </p:nvSpPr>
        <p:spPr bwMode="auto">
          <a:xfrm>
            <a:off x="4038600" y="4953000"/>
            <a:ext cx="45720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6623" name="Line 15"/>
          <p:cNvSpPr>
            <a:spLocks noChangeShapeType="1"/>
          </p:cNvSpPr>
          <p:nvPr/>
        </p:nvSpPr>
        <p:spPr bwMode="auto">
          <a:xfrm flipV="1">
            <a:off x="4191000" y="4648200"/>
            <a:ext cx="3733800" cy="0"/>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6624" name="Line 16"/>
          <p:cNvSpPr>
            <a:spLocks noChangeShapeType="1"/>
          </p:cNvSpPr>
          <p:nvPr/>
        </p:nvSpPr>
        <p:spPr bwMode="auto">
          <a:xfrm>
            <a:off x="4038600" y="2895600"/>
            <a:ext cx="0" cy="13716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6625" name="Line 17"/>
          <p:cNvSpPr>
            <a:spLocks noChangeShapeType="1"/>
          </p:cNvSpPr>
          <p:nvPr/>
        </p:nvSpPr>
        <p:spPr bwMode="auto">
          <a:xfrm>
            <a:off x="4038600" y="4953000"/>
            <a:ext cx="0" cy="12192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6626" name="Line 18"/>
          <p:cNvSpPr>
            <a:spLocks noChangeShapeType="1"/>
          </p:cNvSpPr>
          <p:nvPr/>
        </p:nvSpPr>
        <p:spPr bwMode="auto">
          <a:xfrm>
            <a:off x="4038600" y="4267200"/>
            <a:ext cx="45720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96627" name="Picture 19" descr="MCj0325652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4419600"/>
            <a:ext cx="914400" cy="476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96628" name="Picture 20" descr="MCj0325652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4419600"/>
            <a:ext cx="914400" cy="476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96629" name="Rectangle 21"/>
          <p:cNvSpPr>
            <a:spLocks noChangeArrowheads="1"/>
          </p:cNvSpPr>
          <p:nvPr/>
        </p:nvSpPr>
        <p:spPr bwMode="auto">
          <a:xfrm>
            <a:off x="1524000" y="685800"/>
            <a:ext cx="6096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dirty="0">
                <a:latin typeface="Arial Black" pitchFamily="34" charset="0"/>
              </a:rPr>
              <a:t>Stops Near Intersections</a:t>
            </a:r>
          </a:p>
        </p:txBody>
      </p:sp>
    </p:spTree>
    <p:extLst>
      <p:ext uri="{BB962C8B-B14F-4D97-AF65-F5344CB8AC3E}">
        <p14:creationId xmlns:p14="http://schemas.microsoft.com/office/powerpoint/2010/main" val="30415351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sz="4000" dirty="0" smtClean="0"/>
              <a:t>Determining Most Reasonably Safe Stop Locations (for discussion)</a:t>
            </a:r>
          </a:p>
        </p:txBody>
      </p:sp>
      <p:sp>
        <p:nvSpPr>
          <p:cNvPr id="66563" name="Rectangle 3"/>
          <p:cNvSpPr>
            <a:spLocks noGrp="1" noChangeArrowheads="1"/>
          </p:cNvSpPr>
          <p:nvPr>
            <p:ph type="body" idx="1"/>
          </p:nvPr>
        </p:nvSpPr>
        <p:spPr>
          <a:xfrm>
            <a:off x="457200" y="1828800"/>
            <a:ext cx="8229600" cy="4343400"/>
          </a:xfrm>
        </p:spPr>
        <p:txBody>
          <a:bodyPr/>
          <a:lstStyle/>
          <a:p>
            <a:pPr eaLnBrk="1" hangingPunct="1"/>
            <a:r>
              <a:rPr lang="en-US" altLang="en-US" sz="2800" dirty="0" smtClean="0"/>
              <a:t>When planning stops for students with special needs, should district:</a:t>
            </a:r>
          </a:p>
          <a:p>
            <a:pPr lvl="1" eaLnBrk="1" hangingPunct="1"/>
            <a:r>
              <a:rPr lang="en-US" altLang="en-US" sz="2400" dirty="0" smtClean="0"/>
              <a:t>Evaluate duration of stop and potential motorist frustration if stopping on public street?</a:t>
            </a:r>
          </a:p>
          <a:p>
            <a:pPr lvl="1" eaLnBrk="1" hangingPunct="1"/>
            <a:r>
              <a:rPr lang="en-US" altLang="en-US" sz="2400" dirty="0" smtClean="0"/>
              <a:t>Provide “curb-to-curb” or “door-to-door” stops or neither, based on student need and IEP?</a:t>
            </a:r>
            <a:endParaRPr lang="en-US" altLang="en-US" sz="2400" dirty="0"/>
          </a:p>
          <a:p>
            <a:pPr lvl="1" eaLnBrk="1" hangingPunct="1"/>
            <a:r>
              <a:rPr lang="en-US" altLang="en-US" sz="2400" dirty="0" smtClean="0"/>
              <a:t>Assess the safety of the surface for loading and unloading (smoothness, level or inclined, etc.)?</a:t>
            </a:r>
            <a:endParaRPr lang="en-US" altLang="en-US" sz="2400" dirty="0"/>
          </a:p>
          <a:p>
            <a:pPr marL="609600" indent="-609600" eaLnBrk="1" hangingPunct="1">
              <a:buFontTx/>
              <a:buNone/>
            </a:pPr>
            <a:r>
              <a:rPr lang="en-US" altLang="en-US" sz="2800" dirty="0" smtClean="0"/>
              <a:t>				</a:t>
            </a:r>
          </a:p>
        </p:txBody>
      </p:sp>
      <p:sp>
        <p:nvSpPr>
          <p:cNvPr id="17412" name="Line 4"/>
          <p:cNvSpPr>
            <a:spLocks noChangeShapeType="1"/>
          </p:cNvSpPr>
          <p:nvPr/>
        </p:nvSpPr>
        <p:spPr bwMode="auto">
          <a:xfrm>
            <a:off x="0" y="1600200"/>
            <a:ext cx="91440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7413" name="Picture 7" descr="j033919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5455410"/>
            <a:ext cx="128587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13" descr="j025449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5562600"/>
            <a:ext cx="982663"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15" descr="j025446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85800" y="5445471"/>
            <a:ext cx="1287463"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sz="4000" dirty="0" smtClean="0"/>
              <a:t>What’s Wrong with These Pictures?</a:t>
            </a:r>
            <a:endParaRPr lang="en-US" altLang="en-US" sz="4000" dirty="0" smtClean="0"/>
          </a:p>
        </p:txBody>
      </p:sp>
      <p:sp>
        <p:nvSpPr>
          <p:cNvPr id="66563" name="Rectangle 3"/>
          <p:cNvSpPr>
            <a:spLocks noGrp="1" noChangeArrowheads="1"/>
          </p:cNvSpPr>
          <p:nvPr>
            <p:ph type="body" idx="1"/>
          </p:nvPr>
        </p:nvSpPr>
        <p:spPr>
          <a:xfrm>
            <a:off x="457200" y="1828800"/>
            <a:ext cx="8229600" cy="4343400"/>
          </a:xfrm>
        </p:spPr>
        <p:txBody>
          <a:bodyPr/>
          <a:lstStyle/>
          <a:p>
            <a:pPr marL="0" indent="0" algn="ctr" eaLnBrk="1" hangingPunct="1">
              <a:buNone/>
            </a:pPr>
            <a:r>
              <a:rPr lang="en-US" altLang="en-US" sz="2800" dirty="0" smtClean="0"/>
              <a:t>Next…</a:t>
            </a:r>
            <a:endParaRPr lang="en-US" altLang="en-US" sz="2400" dirty="0"/>
          </a:p>
          <a:p>
            <a:pPr marL="609600" indent="-609600" eaLnBrk="1" hangingPunct="1">
              <a:buFontTx/>
              <a:buNone/>
            </a:pPr>
            <a:r>
              <a:rPr lang="en-US" altLang="en-US" sz="2800" dirty="0" smtClean="0"/>
              <a:t>				</a:t>
            </a:r>
          </a:p>
        </p:txBody>
      </p:sp>
      <p:sp>
        <p:nvSpPr>
          <p:cNvPr id="17412" name="Line 4"/>
          <p:cNvSpPr>
            <a:spLocks noChangeShapeType="1"/>
          </p:cNvSpPr>
          <p:nvPr/>
        </p:nvSpPr>
        <p:spPr bwMode="auto">
          <a:xfrm>
            <a:off x="0" y="1600200"/>
            <a:ext cx="91440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0995991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71" name="Picture 7" descr="MVC-002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066800" y="762000"/>
            <a:ext cx="7391400" cy="5638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959269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457200"/>
            <a:ext cx="8229600" cy="1143000"/>
          </a:xfrm>
        </p:spPr>
        <p:txBody>
          <a:bodyPr/>
          <a:lstStyle/>
          <a:p>
            <a:pPr eaLnBrk="1" hangingPunct="1"/>
            <a:r>
              <a:rPr lang="en-US" altLang="en-US" sz="4000" b="1" smtClean="0"/>
              <a:t>Family Sues Over School Bus Stop Death</a:t>
            </a:r>
            <a:br>
              <a:rPr lang="en-US" altLang="en-US" sz="4000" b="1" smtClean="0"/>
            </a:br>
            <a:endParaRPr lang="en-US" altLang="en-US" sz="4000" b="1" smtClean="0"/>
          </a:p>
        </p:txBody>
      </p:sp>
      <p:sp>
        <p:nvSpPr>
          <p:cNvPr id="4099" name="Rectangle 6"/>
          <p:cNvSpPr>
            <a:spLocks noChangeArrowheads="1"/>
          </p:cNvSpPr>
          <p:nvPr/>
        </p:nvSpPr>
        <p:spPr bwMode="auto">
          <a:xfrm>
            <a:off x="457200" y="1524000"/>
            <a:ext cx="5334000" cy="1295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4100" name="Text Box 7"/>
          <p:cNvSpPr txBox="1">
            <a:spLocks noChangeArrowheads="1"/>
          </p:cNvSpPr>
          <p:nvPr/>
        </p:nvSpPr>
        <p:spPr bwMode="auto">
          <a:xfrm>
            <a:off x="533400" y="1752600"/>
            <a:ext cx="51054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b="1"/>
              <a:t>A school system’s "culture of carelessness" led to a girl's fatal walk across a busy highway, the suit says.</a:t>
            </a:r>
          </a:p>
        </p:txBody>
      </p:sp>
      <p:sp>
        <p:nvSpPr>
          <p:cNvPr id="4101" name="Text Box 8"/>
          <p:cNvSpPr txBox="1">
            <a:spLocks noChangeArrowheads="1"/>
          </p:cNvSpPr>
          <p:nvPr/>
        </p:nvSpPr>
        <p:spPr bwMode="auto">
          <a:xfrm>
            <a:off x="228600" y="3200400"/>
            <a:ext cx="8077200" cy="311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Rebecca, a High School student, was struck Oct. 8 as she crossed McMullen-Booth Road with her older sister, Mary, and another student. Moments earlier, they had been let off at a school bus stop that forced them to cross a busy, </a:t>
            </a:r>
            <a:r>
              <a:rPr lang="en-US" altLang="en-US" dirty="0" smtClean="0"/>
              <a:t>multilane road</a:t>
            </a:r>
            <a:r>
              <a:rPr lang="en-US" altLang="en-US" dirty="0"/>
              <a:t>.</a:t>
            </a:r>
          </a:p>
          <a:p>
            <a:pPr eaLnBrk="1" hangingPunct="1"/>
            <a:r>
              <a:rPr lang="en-US" altLang="en-US" dirty="0"/>
              <a:t>A long-standing district directive prohibited district routers from assigning such stops.</a:t>
            </a:r>
          </a:p>
          <a:p>
            <a:pPr eaLnBrk="1" hangingPunct="1"/>
            <a:r>
              <a:rPr lang="en-US" altLang="en-US" dirty="0"/>
              <a:t>An investigation found that hundreds of additional stops also violated the directive.</a:t>
            </a:r>
          </a:p>
          <a:p>
            <a:pPr eaLnBrk="1" hangingPunct="1"/>
            <a:r>
              <a:rPr lang="en-US" altLang="en-US" dirty="0"/>
              <a:t>It alleges that the district set up unsafe bus stops and failed to train employees properly, replace incompetent employees and use available technology to make stops safer.</a:t>
            </a:r>
          </a:p>
        </p:txBody>
      </p:sp>
      <p:pic>
        <p:nvPicPr>
          <p:cNvPr id="4102" name="Picture 9" descr="mcki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781800" y="685800"/>
            <a:ext cx="1822450" cy="2514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2" name="Picture 4" descr="MVC-107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90600" y="990600"/>
            <a:ext cx="7620000" cy="5254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948322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6" name="Picture 4" descr="MVC-007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3400" y="514350"/>
            <a:ext cx="8305800" cy="5886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084483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4" name="Picture 4" descr="000_0050"/>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838200" y="679450"/>
            <a:ext cx="7467600" cy="5637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805946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3"/>
          <p:cNvSpPr txBox="1">
            <a:spLocks noChangeArrowheads="1"/>
          </p:cNvSpPr>
          <p:nvPr/>
        </p:nvSpPr>
        <p:spPr bwMode="auto">
          <a:xfrm>
            <a:off x="228600" y="304800"/>
            <a:ext cx="8686800" cy="640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Date: __________________________</a:t>
            </a:r>
          </a:p>
          <a:p>
            <a:pPr eaLnBrk="1" hangingPunct="1"/>
            <a:endParaRPr lang="en-US" altLang="en-US"/>
          </a:p>
          <a:p>
            <a:pPr eaLnBrk="1" hangingPunct="1"/>
            <a:r>
              <a:rPr lang="en-US" altLang="en-US"/>
              <a:t>Dear Parent or Guardian,</a:t>
            </a:r>
          </a:p>
          <a:p>
            <a:pPr eaLnBrk="1" hangingPunct="1"/>
            <a:endParaRPr lang="en-US" altLang="en-US"/>
          </a:p>
          <a:p>
            <a:pPr eaLnBrk="1" hangingPunct="1"/>
            <a:r>
              <a:rPr lang="en-US" altLang="en-US"/>
              <a:t>It has come to our attention that a registered sex offender’s address is located in your neighborhood. At GCPS, the safety of our students is the utmost priority. Whenever possible, bus stops are established to prevent students from walking past a registered sex offender’s address.</a:t>
            </a:r>
          </a:p>
          <a:p>
            <a:pPr eaLnBrk="1" hangingPunct="1"/>
            <a:endParaRPr lang="en-US" altLang="en-US"/>
          </a:p>
          <a:p>
            <a:pPr eaLnBrk="1" hangingPunct="1"/>
            <a:r>
              <a:rPr lang="en-US" altLang="en-US"/>
              <a:t>However, in your neighborhood the sex offender’s address is located at or in a cul-de-sac, an apartment complex, or a hotel/motel/extended stay.  As a result, we are unable to place a stop in a location that will prevent the students from walking past the address.</a:t>
            </a:r>
          </a:p>
          <a:p>
            <a:pPr eaLnBrk="1" hangingPunct="1"/>
            <a:endParaRPr lang="en-US" altLang="en-US"/>
          </a:p>
          <a:p>
            <a:pPr eaLnBrk="1" hangingPunct="1"/>
            <a:r>
              <a:rPr lang="en-US" altLang="en-US"/>
              <a:t>This letter is to inform you of where the closest stop is located and to ask you to ensure that your child gets to and from the bus stop safely.</a:t>
            </a:r>
          </a:p>
          <a:p>
            <a:pPr eaLnBrk="1" hangingPunct="1"/>
            <a:endParaRPr lang="en-US" altLang="en-US"/>
          </a:p>
          <a:p>
            <a:pPr eaLnBrk="1" hangingPunct="1"/>
            <a:r>
              <a:rPr lang="en-US" altLang="en-US"/>
              <a:t>The address of the closest bus stop:______________________________________</a:t>
            </a:r>
          </a:p>
          <a:p>
            <a:pPr eaLnBrk="1" hangingPunct="1"/>
            <a:endParaRPr lang="en-US" altLang="en-US"/>
          </a:p>
          <a:p>
            <a:pPr eaLnBrk="1" hangingPunct="1"/>
            <a:r>
              <a:rPr lang="en-US" altLang="en-US"/>
              <a:t>If you have any questions you can go to the GBI web site (see below) or contact the Gwinnett County Sheriff’s Department.</a:t>
            </a:r>
          </a:p>
          <a:p>
            <a:pPr eaLnBrk="1" hangingPunct="1"/>
            <a:endParaRPr lang="en-US" altLang="en-US"/>
          </a:p>
          <a:p>
            <a:pPr eaLnBrk="1" hangingPunct="1"/>
            <a:r>
              <a:rPr lang="en-US" altLang="en-US"/>
              <a:t>GBI web site: 	</a:t>
            </a:r>
            <a:r>
              <a:rPr lang="en-US" altLang="en-US">
                <a:hlinkClick r:id="rId3"/>
              </a:rPr>
              <a:t>http://www.ganet.org/gbi/sorsch.cgi</a:t>
            </a:r>
            <a:endParaRPr lang="en-US" altLang="en-US"/>
          </a:p>
        </p:txBody>
      </p:sp>
      <p:pic>
        <p:nvPicPr>
          <p:cNvPr id="20483" name="Picture 26" descr="j022379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0"/>
            <a:ext cx="11207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484" name="Object 29"/>
          <p:cNvGraphicFramePr>
            <a:graphicFrameLocks noGrp="1" noChangeAspect="1"/>
          </p:cNvGraphicFramePr>
          <p:nvPr>
            <p:ph/>
          </p:nvPr>
        </p:nvGraphicFramePr>
        <p:xfrm>
          <a:off x="463550" y="273050"/>
          <a:ext cx="8205788" cy="5830888"/>
        </p:xfrm>
        <a:graphic>
          <a:graphicData uri="http://schemas.openxmlformats.org/presentationml/2006/ole">
            <mc:AlternateContent xmlns:mc="http://schemas.openxmlformats.org/markup-compatibility/2006">
              <mc:Choice xmlns:v="urn:schemas-microsoft-com:vml" Requires="v">
                <p:oleObj spid="_x0000_s20510" name="Chart" r:id="rId5" imgW="9972751" imgH="7086600" progId="MSGraph.Chart.8">
                  <p:embed followColorScheme="full"/>
                </p:oleObj>
              </mc:Choice>
              <mc:Fallback>
                <p:oleObj name="Chart" r:id="rId5" imgW="9972751" imgH="7086600" progId="MSGraph.Chart.8">
                  <p:embed followColorScheme="full"/>
                  <p:pic>
                    <p:nvPicPr>
                      <p:cNvPr id="0" name="Object 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3550" y="273050"/>
                        <a:ext cx="8205788" cy="5830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4"/>
          <p:cNvSpPr txBox="1">
            <a:spLocks noChangeArrowheads="1"/>
          </p:cNvSpPr>
          <p:nvPr/>
        </p:nvSpPr>
        <p:spPr bwMode="auto">
          <a:xfrm>
            <a:off x="304800" y="0"/>
            <a:ext cx="8839200" cy="669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a:t>Date:  ______________________</a:t>
            </a:r>
          </a:p>
          <a:p>
            <a:pPr eaLnBrk="1" hangingPunct="1"/>
            <a:endParaRPr lang="en-US" altLang="en-US" sz="1600"/>
          </a:p>
          <a:p>
            <a:pPr eaLnBrk="1" hangingPunct="1"/>
            <a:r>
              <a:rPr lang="en-US" altLang="en-US" sz="1600"/>
              <a:t>Dear Parent or Guardian,</a:t>
            </a:r>
          </a:p>
          <a:p>
            <a:pPr eaLnBrk="1" hangingPunct="1"/>
            <a:endParaRPr lang="en-US" altLang="en-US" sz="1600"/>
          </a:p>
          <a:p>
            <a:pPr eaLnBrk="1" hangingPunct="1"/>
            <a:r>
              <a:rPr lang="en-US" altLang="en-US" sz="1600"/>
              <a:t>This letter is to inform you that temporary stops are being created in your neighborhood due to the fact that a registered sex offender is residing in your area. </a:t>
            </a:r>
          </a:p>
          <a:p>
            <a:pPr eaLnBrk="1" hangingPunct="1"/>
            <a:endParaRPr lang="en-US" altLang="en-US" sz="1600"/>
          </a:p>
          <a:p>
            <a:pPr eaLnBrk="1" hangingPunct="1"/>
            <a:r>
              <a:rPr lang="en-US" altLang="en-US" sz="1600"/>
              <a:t>As one of our criteria for determining the safety of GCPS bus stops, we ensure that we have a bus stop set on either side of a known sex offender’s address whenever possible.  This allows students to access their assigned stop without having to cross in front of the sex offender’s residence.</a:t>
            </a:r>
          </a:p>
          <a:p>
            <a:pPr eaLnBrk="1" hangingPunct="1"/>
            <a:endParaRPr lang="en-US" altLang="en-US" sz="1600"/>
          </a:p>
          <a:p>
            <a:pPr eaLnBrk="1" hangingPunct="1"/>
            <a:r>
              <a:rPr lang="en-US" altLang="en-US" sz="1600"/>
              <a:t>In the event that the registered sex offender moves from this address, the bus stops will revert back to the original stops set for your neighborhood.  The safety of the students is our top priority and we ask for your vigilance to ensure that your child gets to and from the bus stop safely. </a:t>
            </a:r>
          </a:p>
          <a:p>
            <a:pPr eaLnBrk="1" hangingPunct="1"/>
            <a:endParaRPr lang="en-US" altLang="en-US" sz="1600"/>
          </a:p>
          <a:p>
            <a:pPr eaLnBrk="1" hangingPunct="1"/>
            <a:r>
              <a:rPr lang="en-US" altLang="en-US" sz="1600"/>
              <a:t>Please note the address of the temporary stop, listed below, which your child will need to use until further notice.</a:t>
            </a:r>
          </a:p>
          <a:p>
            <a:pPr eaLnBrk="1" hangingPunct="1"/>
            <a:endParaRPr lang="en-US" altLang="en-US" sz="1600"/>
          </a:p>
          <a:p>
            <a:pPr eaLnBrk="1" hangingPunct="1"/>
            <a:r>
              <a:rPr lang="en-US" altLang="en-US" sz="1600"/>
              <a:t>Temporary Stop:  ______________________________________________________</a:t>
            </a:r>
          </a:p>
          <a:p>
            <a:pPr eaLnBrk="1" hangingPunct="1"/>
            <a:r>
              <a:rPr lang="en-US" altLang="en-US" sz="1600"/>
              <a:t>Thank you in advance for your cooperation in this matter.</a:t>
            </a:r>
          </a:p>
          <a:p>
            <a:pPr eaLnBrk="1" hangingPunct="1"/>
            <a:endParaRPr lang="en-US" altLang="en-US" sz="1600"/>
          </a:p>
          <a:p>
            <a:pPr eaLnBrk="1" hangingPunct="1"/>
            <a:r>
              <a:rPr lang="en-US" altLang="en-US" sz="1600"/>
              <a:t>If you have any questions you can go to the GBI web site (see below) or contact the Gwinnett County Sheriff’s Department.</a:t>
            </a:r>
          </a:p>
          <a:p>
            <a:pPr eaLnBrk="1" hangingPunct="1"/>
            <a:endParaRPr lang="en-US" altLang="en-US" sz="1600"/>
          </a:p>
          <a:p>
            <a:pPr eaLnBrk="1" hangingPunct="1"/>
            <a:r>
              <a:rPr lang="en-US" altLang="en-US" sz="1600"/>
              <a:t>GBI web site: 	</a:t>
            </a:r>
            <a:r>
              <a:rPr lang="en-US" altLang="en-US" sz="1600">
                <a:hlinkClick r:id="rId2"/>
              </a:rPr>
              <a:t>http://www.ganet.org/gbi/sorsch.cgi</a:t>
            </a:r>
            <a:endParaRPr lang="en-US" altLang="en-US" sz="1600"/>
          </a:p>
        </p:txBody>
      </p:sp>
      <p:pic>
        <p:nvPicPr>
          <p:cNvPr id="21507" name="Picture 5" descr="j0283074"/>
          <p:cNvPicPr>
            <a:picLocks noGrp="1" noChangeAspect="1" noChangeArrowheads="1" noCrop="1"/>
          </p:cNvPicPr>
          <p:nvPr>
            <p:ph/>
          </p:nvPr>
        </p:nvPicPr>
        <p:blipFill>
          <a:blip r:embed="rId3">
            <a:extLst>
              <a:ext uri="{28A0092B-C50C-407E-A947-70E740481C1C}">
                <a14:useLocalDpi xmlns:a14="http://schemas.microsoft.com/office/drawing/2010/main" val="0"/>
              </a:ext>
            </a:extLst>
          </a:blip>
          <a:srcRect/>
          <a:stretch>
            <a:fillRect/>
          </a:stretch>
        </p:blipFill>
        <p:spPr>
          <a:xfrm>
            <a:off x="7467600" y="0"/>
            <a:ext cx="1222375" cy="1131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p:cNvSpPr>
            <a:spLocks noGrp="1" noChangeArrowheads="1"/>
          </p:cNvSpPr>
          <p:nvPr>
            <p:ph type="title"/>
          </p:nvPr>
        </p:nvSpPr>
        <p:spPr/>
        <p:txBody>
          <a:bodyPr/>
          <a:lstStyle/>
          <a:p>
            <a:pPr eaLnBrk="1" hangingPunct="1"/>
            <a:r>
              <a:rPr lang="en-US" altLang="en-US" smtClean="0"/>
              <a:t>We All Want Safe Stops</a:t>
            </a:r>
          </a:p>
        </p:txBody>
      </p:sp>
      <p:pic>
        <p:nvPicPr>
          <p:cNvPr id="23555" name="Picture 4" descr="Bus Stop Anima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14400" y="1524000"/>
            <a:ext cx="7315200" cy="4945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14804"/>
            <a:ext cx="3895725" cy="5852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57200" y="457200"/>
            <a:ext cx="3657600" cy="2585323"/>
          </a:xfrm>
          <a:prstGeom prst="rect">
            <a:avLst/>
          </a:prstGeom>
          <a:noFill/>
        </p:spPr>
        <p:txBody>
          <a:bodyPr wrap="square" rtlCol="0">
            <a:spAutoFit/>
          </a:bodyPr>
          <a:lstStyle/>
          <a:p>
            <a:r>
              <a:rPr lang="en-US" sz="5400" dirty="0" smtClean="0"/>
              <a:t>It’s all about the kids!</a:t>
            </a:r>
            <a:endParaRPr lang="en-US" sz="5400" dirty="0"/>
          </a:p>
        </p:txBody>
      </p:sp>
    </p:spTree>
    <p:extLst>
      <p:ext uri="{BB962C8B-B14F-4D97-AF65-F5344CB8AC3E}">
        <p14:creationId xmlns:p14="http://schemas.microsoft.com/office/powerpoint/2010/main" val="8327118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274638"/>
            <a:ext cx="9144000" cy="5211762"/>
          </a:xfrm>
        </p:spPr>
        <p:txBody>
          <a:bodyPr/>
          <a:lstStyle/>
          <a:p>
            <a:pPr eaLnBrk="1" hangingPunct="1"/>
            <a:r>
              <a:rPr lang="en-US" altLang="en-US" dirty="0" smtClean="0"/>
              <a:t>Charlie Hood</a:t>
            </a:r>
            <a:br>
              <a:rPr lang="en-US" altLang="en-US" dirty="0" smtClean="0"/>
            </a:br>
            <a:r>
              <a:rPr lang="en-US" altLang="en-US" dirty="0" smtClean="0">
                <a:hlinkClick r:id="rId2"/>
              </a:rPr>
              <a:t>ExecDir@nasdpts.org</a:t>
            </a:r>
            <a:r>
              <a:rPr lang="en-US" altLang="en-US" dirty="0" smtClean="0"/>
              <a:t/>
            </a:r>
            <a:br>
              <a:rPr lang="en-US" altLang="en-US" dirty="0" smtClean="0"/>
            </a:br>
            <a:r>
              <a:rPr lang="en-US" altLang="en-US" dirty="0" smtClean="0"/>
              <a:t>(850) </a:t>
            </a:r>
            <a:r>
              <a:rPr lang="en-US" altLang="en-US" dirty="0" smtClean="0"/>
              <a:t>274-4308</a:t>
            </a:r>
            <a:br>
              <a:rPr lang="en-US" altLang="en-US" dirty="0" smtClean="0"/>
            </a:br>
            <a:r>
              <a:rPr lang="en-US" altLang="en-US" dirty="0" smtClean="0"/>
              <a:t/>
            </a:r>
            <a:br>
              <a:rPr lang="en-US" altLang="en-US" dirty="0" smtClean="0"/>
            </a:br>
            <a:r>
              <a:rPr lang="en-US" altLang="en-US" sz="2400" i="1" dirty="0" smtClean="0"/>
              <a:t>(with thanks to Don Moore, Gwinnett County, GA, for letting me update his 2008 presentation to SESPTC)</a:t>
            </a:r>
            <a:endParaRPr lang="en-US" altLang="en-US" sz="2400" i="1"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sz="3600" dirty="0" smtClean="0"/>
              <a:t>What Can We Do To Ensure Our Stops Are the Most Reasonably Safe?</a:t>
            </a:r>
          </a:p>
        </p:txBody>
      </p:sp>
      <p:sp>
        <p:nvSpPr>
          <p:cNvPr id="10243" name="Rectangle 3"/>
          <p:cNvSpPr>
            <a:spLocks noGrp="1" noChangeArrowheads="1"/>
          </p:cNvSpPr>
          <p:nvPr>
            <p:ph type="body" idx="1"/>
          </p:nvPr>
        </p:nvSpPr>
        <p:spPr>
          <a:xfrm>
            <a:off x="397565" y="1676400"/>
            <a:ext cx="8229600" cy="4843463"/>
          </a:xfrm>
        </p:spPr>
        <p:txBody>
          <a:bodyPr/>
          <a:lstStyle/>
          <a:p>
            <a:pPr eaLnBrk="1" hangingPunct="1"/>
            <a:r>
              <a:rPr lang="en-US" altLang="en-US" dirty="0" smtClean="0"/>
              <a:t>Develop Your Criteria/Guidelines (consider a stop safety review committee)</a:t>
            </a:r>
          </a:p>
          <a:p>
            <a:pPr eaLnBrk="1" hangingPunct="1"/>
            <a:r>
              <a:rPr lang="en-US" altLang="en-US" dirty="0" smtClean="0"/>
              <a:t>Inspect and Document Your Stops –</a:t>
            </a:r>
          </a:p>
          <a:p>
            <a:pPr lvl="1" eaLnBrk="1" hangingPunct="1"/>
            <a:r>
              <a:rPr lang="en-US" altLang="en-US" dirty="0"/>
              <a:t>When Creating A New </a:t>
            </a:r>
            <a:r>
              <a:rPr lang="en-US" altLang="en-US" dirty="0" smtClean="0"/>
              <a:t>Stop,</a:t>
            </a:r>
          </a:p>
          <a:p>
            <a:pPr lvl="1" eaLnBrk="1" hangingPunct="1"/>
            <a:r>
              <a:rPr lang="en-US" altLang="en-US" dirty="0" smtClean="0"/>
              <a:t>Annually, and,</a:t>
            </a:r>
          </a:p>
          <a:p>
            <a:pPr lvl="1" eaLnBrk="1" hangingPunct="1"/>
            <a:r>
              <a:rPr lang="en-US" altLang="en-US" dirty="0" smtClean="0"/>
              <a:t>When Investigating A Stop Safety Concern/Complaint</a:t>
            </a:r>
          </a:p>
          <a:p>
            <a:pPr eaLnBrk="1" hangingPunct="1"/>
            <a:r>
              <a:rPr lang="en-US" altLang="en-US" dirty="0" smtClean="0"/>
              <a:t>Maintain Historical Records/Documentation</a:t>
            </a:r>
          </a:p>
        </p:txBody>
      </p:sp>
      <p:pic>
        <p:nvPicPr>
          <p:cNvPr id="5124" name="Picture 4" descr="school bus st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4991629"/>
            <a:ext cx="2438400" cy="1528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Effect transition="in" filter="checkerboard(across)">
                                      <p:cBhvr>
                                        <p:cTn id="13" dur="500"/>
                                        <p:tgtEl>
                                          <p:spTgt spid="10243">
                                            <p:txEl>
                                              <p:pRg st="1" end="1"/>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10243">
                                            <p:txEl>
                                              <p:pRg st="2" end="2"/>
                                            </p:txEl>
                                          </p:spTgt>
                                        </p:tgtEl>
                                        <p:attrNameLst>
                                          <p:attrName>style.visibility</p:attrName>
                                        </p:attrNameLst>
                                      </p:cBhvr>
                                      <p:to>
                                        <p:strVal val="visible"/>
                                      </p:to>
                                    </p:set>
                                    <p:animEffect transition="in" filter="checkerboard(across)">
                                      <p:cBhvr>
                                        <p:cTn id="16" dur="500"/>
                                        <p:tgtEl>
                                          <p:spTgt spid="10243">
                                            <p:txEl>
                                              <p:pRg st="2" end="2"/>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10243">
                                            <p:txEl>
                                              <p:pRg st="3" end="3"/>
                                            </p:txEl>
                                          </p:spTgt>
                                        </p:tgtEl>
                                        <p:attrNameLst>
                                          <p:attrName>style.visibility</p:attrName>
                                        </p:attrNameLst>
                                      </p:cBhvr>
                                      <p:to>
                                        <p:strVal val="visible"/>
                                      </p:to>
                                    </p:set>
                                    <p:animEffect transition="in" filter="checkerboard(across)">
                                      <p:cBhvr>
                                        <p:cTn id="19" dur="500"/>
                                        <p:tgtEl>
                                          <p:spTgt spid="10243">
                                            <p:txEl>
                                              <p:pRg st="3" end="3"/>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10243">
                                            <p:txEl>
                                              <p:pRg st="4" end="4"/>
                                            </p:txEl>
                                          </p:spTgt>
                                        </p:tgtEl>
                                        <p:attrNameLst>
                                          <p:attrName>style.visibility</p:attrName>
                                        </p:attrNameLst>
                                      </p:cBhvr>
                                      <p:to>
                                        <p:strVal val="visible"/>
                                      </p:to>
                                    </p:set>
                                    <p:animEffect transition="in" filter="checkerboard(across)">
                                      <p:cBhvr>
                                        <p:cTn id="22" dur="500"/>
                                        <p:tgtEl>
                                          <p:spTgt spid="1024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0243">
                                            <p:txEl>
                                              <p:pRg st="5" end="5"/>
                                            </p:txEl>
                                          </p:spTgt>
                                        </p:tgtEl>
                                        <p:attrNameLst>
                                          <p:attrName>style.visibility</p:attrName>
                                        </p:attrNameLst>
                                      </p:cBhvr>
                                      <p:to>
                                        <p:strVal val="visible"/>
                                      </p:to>
                                    </p:set>
                                    <p:animEffect transition="in" filter="blinds(horizontal)">
                                      <p:cBhvr>
                                        <p:cTn id="27" dur="500"/>
                                        <p:tgtEl>
                                          <p:spTgt spid="102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228600"/>
            <a:ext cx="8229600" cy="1143000"/>
          </a:xfrm>
        </p:spPr>
        <p:txBody>
          <a:bodyPr/>
          <a:lstStyle/>
          <a:p>
            <a:pPr algn="l" eaLnBrk="1" hangingPunct="1"/>
            <a:r>
              <a:rPr lang="en-US" altLang="en-US" sz="4000" dirty="0" smtClean="0"/>
              <a:t>Prerequisite Considerations for Inspecting Stop Locations</a:t>
            </a:r>
          </a:p>
        </p:txBody>
      </p:sp>
      <p:sp>
        <p:nvSpPr>
          <p:cNvPr id="10243" name="Rectangle 3"/>
          <p:cNvSpPr>
            <a:spLocks noGrp="1" noChangeArrowheads="1"/>
          </p:cNvSpPr>
          <p:nvPr>
            <p:ph type="body" idx="1"/>
          </p:nvPr>
        </p:nvSpPr>
        <p:spPr>
          <a:xfrm>
            <a:off x="457200" y="1524000"/>
            <a:ext cx="8229600" cy="4906963"/>
          </a:xfrm>
        </p:spPr>
        <p:txBody>
          <a:bodyPr/>
          <a:lstStyle/>
          <a:p>
            <a:pPr eaLnBrk="1" hangingPunct="1"/>
            <a:r>
              <a:rPr lang="en-US" altLang="en-US" dirty="0" smtClean="0"/>
              <a:t>Review any existing district and state policies for locating stops that discuss:</a:t>
            </a:r>
          </a:p>
          <a:p>
            <a:pPr lvl="1" eaLnBrk="1" hangingPunct="1"/>
            <a:r>
              <a:rPr lang="en-US" altLang="en-US" dirty="0" smtClean="0"/>
              <a:t>Speed limit restrictions</a:t>
            </a:r>
          </a:p>
          <a:p>
            <a:pPr lvl="1" eaLnBrk="1" hangingPunct="1"/>
            <a:r>
              <a:rPr lang="en-US" altLang="en-US" dirty="0" smtClean="0"/>
              <a:t>Proximity of sexual offenders</a:t>
            </a:r>
          </a:p>
          <a:p>
            <a:pPr lvl="1" eaLnBrk="1" hangingPunct="1"/>
            <a:r>
              <a:rPr lang="en-US" altLang="en-US" dirty="0" smtClean="0"/>
              <a:t>Presence of construction, traffic, commercial driveways, lack of sidewalks, or other agreed hazards along walk routes to stop</a:t>
            </a:r>
          </a:p>
          <a:p>
            <a:pPr lvl="1" eaLnBrk="1" hangingPunct="1"/>
            <a:r>
              <a:rPr lang="en-US" altLang="en-US" dirty="0" smtClean="0"/>
              <a:t>Available space and any required setback</a:t>
            </a:r>
          </a:p>
          <a:p>
            <a:pPr lvl="1" eaLnBrk="1" hangingPunct="1"/>
            <a:r>
              <a:rPr lang="en-US" altLang="en-US" dirty="0" smtClean="0"/>
              <a:t>Student crossings/roadway types</a:t>
            </a:r>
          </a:p>
          <a:p>
            <a:pPr lvl="1" eaLnBrk="1" hangingPunct="1"/>
            <a:r>
              <a:rPr lang="en-US" altLang="en-US" dirty="0" smtClean="0"/>
              <a:t> Other considerations in your policy??? </a:t>
            </a:r>
          </a:p>
        </p:txBody>
      </p:sp>
      <p:pic>
        <p:nvPicPr>
          <p:cNvPr id="4" name="Picture 4"/>
          <p:cNvPicPr>
            <a:picLocks noChangeAspect="1" noChangeArrowheads="1"/>
          </p:cNvPicPr>
          <p:nvPr/>
        </p:nvPicPr>
        <p:blipFill>
          <a:blip r:embed="rId2"/>
          <a:srcRect/>
          <a:stretch>
            <a:fillRect/>
          </a:stretch>
        </p:blipFill>
        <p:spPr bwMode="auto">
          <a:xfrm>
            <a:off x="7533861" y="381000"/>
            <a:ext cx="1524000" cy="137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1560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checkerboard(across)">
                                      <p:cBhvr>
                                        <p:cTn id="7" dur="5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checkerboard(across)">
                                      <p:cBhvr>
                                        <p:cTn id="12" dur="500"/>
                                        <p:tgtEl>
                                          <p:spTgt spid="102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checkerboard(across)">
                                      <p:cBhvr>
                                        <p:cTn id="17" dur="500"/>
                                        <p:tgtEl>
                                          <p:spTgt spid="102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0243">
                                            <p:txEl>
                                              <p:pRg st="3" end="3"/>
                                            </p:txEl>
                                          </p:spTgt>
                                        </p:tgtEl>
                                        <p:attrNameLst>
                                          <p:attrName>style.visibility</p:attrName>
                                        </p:attrNameLst>
                                      </p:cBhvr>
                                      <p:to>
                                        <p:strVal val="visible"/>
                                      </p:to>
                                    </p:set>
                                    <p:animEffect transition="in" filter="checkerboard(across)">
                                      <p:cBhvr>
                                        <p:cTn id="22" dur="500"/>
                                        <p:tgtEl>
                                          <p:spTgt spid="102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0243">
                                            <p:txEl>
                                              <p:pRg st="4" end="4"/>
                                            </p:txEl>
                                          </p:spTgt>
                                        </p:tgtEl>
                                        <p:attrNameLst>
                                          <p:attrName>style.visibility</p:attrName>
                                        </p:attrNameLst>
                                      </p:cBhvr>
                                      <p:to>
                                        <p:strVal val="visible"/>
                                      </p:to>
                                    </p:set>
                                    <p:animEffect transition="in" filter="checkerboard(across)">
                                      <p:cBhvr>
                                        <p:cTn id="27" dur="500"/>
                                        <p:tgtEl>
                                          <p:spTgt spid="102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0243">
                                            <p:txEl>
                                              <p:pRg st="5" end="5"/>
                                            </p:txEl>
                                          </p:spTgt>
                                        </p:tgtEl>
                                        <p:attrNameLst>
                                          <p:attrName>style.visibility</p:attrName>
                                        </p:attrNameLst>
                                      </p:cBhvr>
                                      <p:to>
                                        <p:strVal val="visible"/>
                                      </p:to>
                                    </p:set>
                                    <p:animEffect transition="in" filter="checkerboard(across)">
                                      <p:cBhvr>
                                        <p:cTn id="32" dur="500"/>
                                        <p:tgtEl>
                                          <p:spTgt spid="1024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10243">
                                            <p:txEl>
                                              <p:pRg st="6" end="6"/>
                                            </p:txEl>
                                          </p:spTgt>
                                        </p:tgtEl>
                                        <p:attrNameLst>
                                          <p:attrName>style.visibility</p:attrName>
                                        </p:attrNameLst>
                                      </p:cBhvr>
                                      <p:to>
                                        <p:strVal val="visible"/>
                                      </p:to>
                                    </p:set>
                                    <p:animEffect transition="in" filter="checkerboard(across)">
                                      <p:cBhvr>
                                        <p:cTn id="37" dur="500"/>
                                        <p:tgtEl>
                                          <p:spTgt spid="102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228600"/>
            <a:ext cx="8229600" cy="1143000"/>
          </a:xfrm>
        </p:spPr>
        <p:txBody>
          <a:bodyPr/>
          <a:lstStyle/>
          <a:p>
            <a:pPr eaLnBrk="1" hangingPunct="1"/>
            <a:r>
              <a:rPr lang="en-US" altLang="en-US" sz="4000" dirty="0" smtClean="0"/>
              <a:t>Some States’ Policies</a:t>
            </a:r>
          </a:p>
        </p:txBody>
      </p:sp>
      <p:sp>
        <p:nvSpPr>
          <p:cNvPr id="10243" name="Rectangle 3"/>
          <p:cNvSpPr>
            <a:spLocks noGrp="1" noChangeArrowheads="1"/>
          </p:cNvSpPr>
          <p:nvPr>
            <p:ph type="body" idx="1"/>
          </p:nvPr>
        </p:nvSpPr>
        <p:spPr>
          <a:xfrm>
            <a:off x="457200" y="1295400"/>
            <a:ext cx="8229600" cy="5257800"/>
          </a:xfrm>
        </p:spPr>
        <p:txBody>
          <a:bodyPr/>
          <a:lstStyle/>
          <a:p>
            <a:pPr eaLnBrk="1" hangingPunct="1"/>
            <a:r>
              <a:rPr lang="en-US" altLang="en-US" dirty="0" smtClean="0"/>
              <a:t>Alabama- ideally 500 ft. visibility</a:t>
            </a:r>
          </a:p>
          <a:p>
            <a:pPr eaLnBrk="1" hangingPunct="1"/>
            <a:r>
              <a:rPr lang="en-US" altLang="en-US" dirty="0" smtClean="0"/>
              <a:t>Georgia- recommends min. 300 ft. visibility; room for students to wait 12 feet or more off roadway; not located within 30 ft. of stop sign or traffic signal; no closer than .1 mile; students may not cross more than two lanes</a:t>
            </a:r>
          </a:p>
          <a:p>
            <a:pPr eaLnBrk="1" hangingPunct="1"/>
            <a:r>
              <a:rPr lang="en-US" altLang="en-US" dirty="0" smtClean="0"/>
              <a:t>Arkansas- no required or allowed student crossing on multi-lane highways</a:t>
            </a:r>
          </a:p>
          <a:p>
            <a:pPr eaLnBrk="1" hangingPunct="1"/>
            <a:r>
              <a:rPr lang="en-US" altLang="en-US" dirty="0"/>
              <a:t>Florida- </a:t>
            </a:r>
            <a:r>
              <a:rPr lang="en-US" altLang="en-US" dirty="0" smtClean="0"/>
              <a:t>“</a:t>
            </a:r>
            <a:r>
              <a:rPr lang="en-US" altLang="en-US" dirty="0"/>
              <a:t>most reasonably safe locations</a:t>
            </a:r>
            <a:r>
              <a:rPr lang="en-US" altLang="en-US" dirty="0" smtClean="0"/>
              <a:t>” </a:t>
            </a:r>
          </a:p>
        </p:txBody>
      </p:sp>
    </p:spTree>
    <p:extLst>
      <p:ext uri="{BB962C8B-B14F-4D97-AF65-F5344CB8AC3E}">
        <p14:creationId xmlns:p14="http://schemas.microsoft.com/office/powerpoint/2010/main" val="196925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checkerboard(across)">
                                      <p:cBhvr>
                                        <p:cTn id="7" dur="5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checkerboard(across)">
                                      <p:cBhvr>
                                        <p:cTn id="12" dur="500"/>
                                        <p:tgtEl>
                                          <p:spTgt spid="102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checkerboard(across)">
                                      <p:cBhvr>
                                        <p:cTn id="17" dur="500"/>
                                        <p:tgtEl>
                                          <p:spTgt spid="102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0243">
                                            <p:txEl>
                                              <p:pRg st="3" end="3"/>
                                            </p:txEl>
                                          </p:spTgt>
                                        </p:tgtEl>
                                        <p:attrNameLst>
                                          <p:attrName>style.visibility</p:attrName>
                                        </p:attrNameLst>
                                      </p:cBhvr>
                                      <p:to>
                                        <p:strVal val="visible"/>
                                      </p:to>
                                    </p:set>
                                    <p:animEffect transition="in" filter="checkerboard(across)">
                                      <p:cBhvr>
                                        <p:cTn id="22" dur="500"/>
                                        <p:tgtEl>
                                          <p:spTgt spid="102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228600"/>
            <a:ext cx="8229600" cy="1143000"/>
          </a:xfrm>
        </p:spPr>
        <p:txBody>
          <a:bodyPr/>
          <a:lstStyle/>
          <a:p>
            <a:pPr eaLnBrk="1" hangingPunct="1"/>
            <a:r>
              <a:rPr lang="en-US" altLang="en-US" sz="4000" dirty="0" smtClean="0"/>
              <a:t>Some States’ Policies</a:t>
            </a:r>
          </a:p>
        </p:txBody>
      </p:sp>
      <p:sp>
        <p:nvSpPr>
          <p:cNvPr id="10243" name="Rectangle 3"/>
          <p:cNvSpPr>
            <a:spLocks noGrp="1" noChangeArrowheads="1"/>
          </p:cNvSpPr>
          <p:nvPr>
            <p:ph type="body" idx="1"/>
          </p:nvPr>
        </p:nvSpPr>
        <p:spPr>
          <a:xfrm>
            <a:off x="457200" y="1676400"/>
            <a:ext cx="8229600" cy="4906963"/>
          </a:xfrm>
        </p:spPr>
        <p:txBody>
          <a:bodyPr/>
          <a:lstStyle/>
          <a:p>
            <a:pPr eaLnBrk="1" hangingPunct="1"/>
            <a:r>
              <a:rPr lang="en-US" altLang="en-US" dirty="0" smtClean="0"/>
              <a:t>Texas:</a:t>
            </a:r>
          </a:p>
          <a:p>
            <a:pPr eaLnBrk="1" hangingPunct="1"/>
            <a:endParaRPr lang="en-US" altLang="en-US" dirty="0" smtClean="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219200"/>
            <a:ext cx="5818908"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90961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idx="4294967295"/>
          </p:nvPr>
        </p:nvSpPr>
        <p:spPr>
          <a:xfrm>
            <a:off x="612775" y="228600"/>
            <a:ext cx="8153400" cy="990600"/>
          </a:xfrm>
        </p:spPr>
        <p:txBody>
          <a:bodyPr/>
          <a:lstStyle/>
          <a:p>
            <a:pPr algn="ctr" eaLnBrk="1" hangingPunct="1"/>
            <a:r>
              <a:rPr lang="en-US" sz="4000" b="1" smtClean="0">
                <a:solidFill>
                  <a:srgbClr val="7B3D17"/>
                </a:solidFill>
              </a:rPr>
              <a:t>Student Loading and Unloading</a:t>
            </a:r>
          </a:p>
        </p:txBody>
      </p:sp>
      <p:sp>
        <p:nvSpPr>
          <p:cNvPr id="62466" name="Content Placeholder 2"/>
          <p:cNvSpPr>
            <a:spLocks noGrp="1"/>
          </p:cNvSpPr>
          <p:nvPr>
            <p:ph sz="quarter" idx="4294967295"/>
          </p:nvPr>
        </p:nvSpPr>
        <p:spPr>
          <a:xfrm>
            <a:off x="612775" y="1600200"/>
            <a:ext cx="8153400" cy="4648200"/>
          </a:xfrm>
        </p:spPr>
        <p:txBody>
          <a:bodyPr/>
          <a:lstStyle/>
          <a:p>
            <a:pPr eaLnBrk="1" hangingPunct="1">
              <a:lnSpc>
                <a:spcPct val="90000"/>
              </a:lnSpc>
            </a:pPr>
            <a:r>
              <a:rPr lang="en-US" sz="2700" dirty="0" smtClean="0">
                <a:solidFill>
                  <a:srgbClr val="7B3D17"/>
                </a:solidFill>
                <a:latin typeface="Times New Roman" pitchFamily="18" charset="0"/>
                <a:cs typeface="Times New Roman" pitchFamily="18" charset="0"/>
              </a:rPr>
              <a:t>Does your district train all drivers on the required standard procedure for the entire student stop sequence (from approaching to leaving the stop)?</a:t>
            </a:r>
          </a:p>
          <a:p>
            <a:pPr eaLnBrk="1" hangingPunct="1">
              <a:lnSpc>
                <a:spcPct val="90000"/>
              </a:lnSpc>
            </a:pPr>
            <a:r>
              <a:rPr lang="en-US" sz="2700" dirty="0" smtClean="0">
                <a:solidFill>
                  <a:srgbClr val="7B3D17"/>
                </a:solidFill>
                <a:latin typeface="Times New Roman" pitchFamily="18" charset="0"/>
                <a:cs typeface="Times New Roman" pitchFamily="18" charset="0"/>
              </a:rPr>
              <a:t>Is the training documented thoroughly?</a:t>
            </a:r>
          </a:p>
          <a:p>
            <a:pPr eaLnBrk="1" hangingPunct="1">
              <a:lnSpc>
                <a:spcPct val="90000"/>
              </a:lnSpc>
            </a:pPr>
            <a:r>
              <a:rPr lang="en-US" sz="2700" dirty="0" smtClean="0">
                <a:solidFill>
                  <a:srgbClr val="7B3D17"/>
                </a:solidFill>
                <a:latin typeface="Times New Roman" pitchFamily="18" charset="0"/>
                <a:cs typeface="Times New Roman" pitchFamily="18" charset="0"/>
              </a:rPr>
              <a:t>Have </a:t>
            </a:r>
            <a:r>
              <a:rPr lang="en-US" sz="2700" u="sng" dirty="0" smtClean="0">
                <a:solidFill>
                  <a:srgbClr val="7B3D17"/>
                </a:solidFill>
                <a:latin typeface="Times New Roman" pitchFamily="18" charset="0"/>
                <a:cs typeface="Times New Roman" pitchFamily="18" charset="0"/>
              </a:rPr>
              <a:t>students</a:t>
            </a:r>
            <a:r>
              <a:rPr lang="en-US" sz="2700" dirty="0" smtClean="0">
                <a:solidFill>
                  <a:srgbClr val="7B3D17"/>
                </a:solidFill>
                <a:latin typeface="Times New Roman" pitchFamily="18" charset="0"/>
                <a:cs typeface="Times New Roman" pitchFamily="18" charset="0"/>
              </a:rPr>
              <a:t> received documented training?</a:t>
            </a:r>
          </a:p>
          <a:p>
            <a:pPr eaLnBrk="1" hangingPunct="1">
              <a:lnSpc>
                <a:spcPct val="90000"/>
              </a:lnSpc>
            </a:pPr>
            <a:r>
              <a:rPr lang="en-US" sz="2700" dirty="0" smtClean="0">
                <a:solidFill>
                  <a:srgbClr val="7B3D17"/>
                </a:solidFill>
                <a:latin typeface="Times New Roman" pitchFamily="18" charset="0"/>
                <a:cs typeface="Times New Roman" pitchFamily="18" charset="0"/>
              </a:rPr>
              <a:t>Are drivers monitored to ensure they are following procedures (stopping only at approved stops; employing the required student loading/unloading procedure)?</a:t>
            </a:r>
          </a:p>
          <a:p>
            <a:pPr eaLnBrk="1" hangingPunct="1">
              <a:lnSpc>
                <a:spcPct val="90000"/>
              </a:lnSpc>
            </a:pPr>
            <a:r>
              <a:rPr lang="en-US" sz="2700" dirty="0" smtClean="0">
                <a:solidFill>
                  <a:srgbClr val="7B3D17"/>
                </a:solidFill>
                <a:latin typeface="Times New Roman" pitchFamily="18" charset="0"/>
                <a:cs typeface="Times New Roman" pitchFamily="18" charset="0"/>
              </a:rPr>
              <a:t>Do your procedures support and encourage bus drivers to report student loading/unloading hazards?</a:t>
            </a:r>
          </a:p>
          <a:p>
            <a:pPr eaLnBrk="1" hangingPunct="1">
              <a:lnSpc>
                <a:spcPct val="90000"/>
              </a:lnSpc>
            </a:pPr>
            <a:endParaRPr lang="en-US" sz="2700" dirty="0" smtClean="0">
              <a:solidFill>
                <a:srgbClr val="7B3D17"/>
              </a:solidFill>
              <a:latin typeface="Times New Roman" pitchFamily="18" charset="0"/>
              <a:cs typeface="Times New Roman" pitchFamily="18" charset="0"/>
            </a:endParaRPr>
          </a:p>
        </p:txBody>
      </p:sp>
    </p:spTree>
    <p:extLst>
      <p:ext uri="{BB962C8B-B14F-4D97-AF65-F5344CB8AC3E}">
        <p14:creationId xmlns:p14="http://schemas.microsoft.com/office/powerpoint/2010/main" val="42177616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1" y="981074"/>
            <a:ext cx="4471988" cy="5592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855232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1521</TotalTime>
  <Words>2094</Words>
  <Application>Microsoft Office PowerPoint</Application>
  <PresentationFormat>On-screen Show (4:3)</PresentationFormat>
  <Paragraphs>197</Paragraphs>
  <Slides>37</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Default Design</vt:lpstr>
      <vt:lpstr>Chart</vt:lpstr>
      <vt:lpstr>Safety Concerns for School Bus Stop Selection</vt:lpstr>
      <vt:lpstr>SCHOOL BUSES ARE THE SAFEST WAY TO GET TO SCHOOL!</vt:lpstr>
      <vt:lpstr>Family Sues Over School Bus Stop Death </vt:lpstr>
      <vt:lpstr>What Can We Do To Ensure Our Stops Are the Most Reasonably Safe?</vt:lpstr>
      <vt:lpstr>Prerequisite Considerations for Inspecting Stop Locations</vt:lpstr>
      <vt:lpstr>Some States’ Policies</vt:lpstr>
      <vt:lpstr>Some States’ Policies</vt:lpstr>
      <vt:lpstr>Student Loading and Unloading</vt:lpstr>
      <vt:lpstr>PowerPoint Presentation</vt:lpstr>
      <vt:lpstr>National Guidelines—from “Selecting School Bus Stop Locations” </vt:lpstr>
      <vt:lpstr>National Guidelines—from “Selecting School Bus Stop Locations” </vt:lpstr>
      <vt:lpstr>Additional Resource To Assist You With Your School Bus Stops</vt:lpstr>
      <vt:lpstr>When Inspecting Stop Locations</vt:lpstr>
      <vt:lpstr>Determining Most Reasonably Safe Stop Locations (for discussion)</vt:lpstr>
      <vt:lpstr>PowerPoint Presentation</vt:lpstr>
      <vt:lpstr>Determining Most Reasonably Safe Stop Locations (for discussion)</vt:lpstr>
      <vt:lpstr>PowerPoint Presentation</vt:lpstr>
      <vt:lpstr>PowerPoint Presentation</vt:lpstr>
      <vt:lpstr>Determining Most Reasonably Safe Stop Locations (for discussion)</vt:lpstr>
      <vt:lpstr>Transportation Geographic Information System Sex Offender Snapshot</vt:lpstr>
      <vt:lpstr>Determining Most Reasonably Safe Stop Locations (for discussion)</vt:lpstr>
      <vt:lpstr>Determining Most Reasonably Safe Stop Locations (for discussion)</vt:lpstr>
      <vt:lpstr>Determining Most Reasonably Safe Stop Locations (for discussion)</vt:lpstr>
      <vt:lpstr>Determining Most Reasonably Safe Stop Locations (for discussion)</vt:lpstr>
      <vt:lpstr>Determining Most Reasonably Safe Stop Locations (for discussion)</vt:lpstr>
      <vt:lpstr>Consider locating stops at least 50 feet before entering an intersection or at least 200 feet following an intersection, maintaining at least 200 feet of uninterrupted visibility between the front and rear of the bus and other motorists.</vt:lpstr>
      <vt:lpstr>Determining Most Reasonably Safe Stop Locations (for discussion)</vt:lpstr>
      <vt:lpstr>What’s Wrong with These Pictures?</vt:lpstr>
      <vt:lpstr>PowerPoint Presentation</vt:lpstr>
      <vt:lpstr>PowerPoint Presentation</vt:lpstr>
      <vt:lpstr>PowerPoint Presentation</vt:lpstr>
      <vt:lpstr>PowerPoint Presentation</vt:lpstr>
      <vt:lpstr>PowerPoint Presentation</vt:lpstr>
      <vt:lpstr>PowerPoint Presentation</vt:lpstr>
      <vt:lpstr>We All Want Safe Stops</vt:lpstr>
      <vt:lpstr>PowerPoint Presentation</vt:lpstr>
      <vt:lpstr>Charlie Hood ExecDir@nasdpts.org (850) 274-4308  (with thanks to Don Moore, Gwinnett County, GA, for letting me update his 2008 presentation to SESPTC)</vt:lpstr>
    </vt:vector>
  </TitlesOfParts>
  <Company>GCPS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 School Bus Stops</dc:title>
  <dc:creator>GCPS</dc:creator>
  <cp:lastModifiedBy>Charlie Hood</cp:lastModifiedBy>
  <cp:revision>68</cp:revision>
  <dcterms:created xsi:type="dcterms:W3CDTF">2008-07-02T16:39:40Z</dcterms:created>
  <dcterms:modified xsi:type="dcterms:W3CDTF">2016-07-14T18:36:55Z</dcterms:modified>
</cp:coreProperties>
</file>