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50"/>
  </p:notesMasterIdLst>
  <p:handoutMasterIdLst>
    <p:handoutMasterId r:id="rId51"/>
  </p:handoutMasterIdLst>
  <p:sldIdLst>
    <p:sldId id="376" r:id="rId2"/>
    <p:sldId id="462" r:id="rId3"/>
    <p:sldId id="304" r:id="rId4"/>
    <p:sldId id="447" r:id="rId5"/>
    <p:sldId id="448" r:id="rId6"/>
    <p:sldId id="453" r:id="rId7"/>
    <p:sldId id="455" r:id="rId8"/>
    <p:sldId id="456" r:id="rId9"/>
    <p:sldId id="457" r:id="rId10"/>
    <p:sldId id="458" r:id="rId11"/>
    <p:sldId id="459" r:id="rId12"/>
    <p:sldId id="454" r:id="rId13"/>
    <p:sldId id="389" r:id="rId14"/>
    <p:sldId id="393" r:id="rId15"/>
    <p:sldId id="337" r:id="rId16"/>
    <p:sldId id="406" r:id="rId17"/>
    <p:sldId id="392" r:id="rId18"/>
    <p:sldId id="388" r:id="rId19"/>
    <p:sldId id="400" r:id="rId20"/>
    <p:sldId id="404" r:id="rId21"/>
    <p:sldId id="382" r:id="rId22"/>
    <p:sldId id="401" r:id="rId23"/>
    <p:sldId id="405" r:id="rId24"/>
    <p:sldId id="402" r:id="rId25"/>
    <p:sldId id="403" r:id="rId26"/>
    <p:sldId id="307" r:id="rId27"/>
    <p:sldId id="397" r:id="rId28"/>
    <p:sldId id="398" r:id="rId29"/>
    <p:sldId id="378" r:id="rId30"/>
    <p:sldId id="436" r:id="rId31"/>
    <p:sldId id="437" r:id="rId32"/>
    <p:sldId id="426" r:id="rId33"/>
    <p:sldId id="424" r:id="rId34"/>
    <p:sldId id="413" r:id="rId35"/>
    <p:sldId id="414" r:id="rId36"/>
    <p:sldId id="415" r:id="rId37"/>
    <p:sldId id="416" r:id="rId38"/>
    <p:sldId id="417" r:id="rId39"/>
    <p:sldId id="446" r:id="rId40"/>
    <p:sldId id="419" r:id="rId41"/>
    <p:sldId id="420" r:id="rId42"/>
    <p:sldId id="421" r:id="rId43"/>
    <p:sldId id="422" r:id="rId44"/>
    <p:sldId id="449" r:id="rId45"/>
    <p:sldId id="461" r:id="rId46"/>
    <p:sldId id="451" r:id="rId47"/>
    <p:sldId id="452" r:id="rId48"/>
    <p:sldId id="435" r:id="rId49"/>
  </p:sldIdLst>
  <p:sldSz cx="9144000" cy="6858000" type="screen4x3"/>
  <p:notesSz cx="7102475" cy="9369425"/>
  <p:defaultTextStyle>
    <a:defPPr>
      <a:defRPr lang="en-US"/>
    </a:defPPr>
    <a:lvl1pPr marL="0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5E"/>
    <a:srgbClr val="0033CC"/>
    <a:srgbClr val="92471E"/>
    <a:srgbClr val="57565A"/>
    <a:srgbClr val="2B8585"/>
    <a:srgbClr val="B9E5E1"/>
    <a:srgbClr val="006600"/>
    <a:srgbClr val="009999"/>
    <a:srgbClr val="88C5E4"/>
    <a:srgbClr val="6B8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9043" autoAdjust="0"/>
  </p:normalViewPr>
  <p:slideViewPr>
    <p:cSldViewPr>
      <p:cViewPr varScale="1">
        <p:scale>
          <a:sx n="66" d="100"/>
          <a:sy n="66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>
      <p:cViewPr varScale="1">
        <p:scale>
          <a:sx n="60" d="100"/>
          <a:sy n="60" d="100"/>
        </p:scale>
        <p:origin x="-2838" y="-90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951" cy="467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37" y="0"/>
            <a:ext cx="3077951" cy="467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30B46-83CC-4DA9-A2DA-9F099D8BD507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0009"/>
            <a:ext cx="3077951" cy="467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37" y="8900009"/>
            <a:ext cx="3077951" cy="467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803AC-9813-435E-A8ED-A99A9F9E6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3025" y="233363"/>
            <a:ext cx="3021013" cy="2265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3500" y="2732751"/>
            <a:ext cx="6313311" cy="585589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2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0038" y="703263"/>
            <a:ext cx="1912937" cy="1433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540167"/>
            <a:ext cx="5681980" cy="654013"/>
          </a:xfrm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2937" y="8900009"/>
            <a:ext cx="3077951" cy="467963"/>
          </a:xfrm>
          <a:prstGeom prst="rect">
            <a:avLst/>
          </a:prstGeom>
        </p:spPr>
        <p:txBody>
          <a:bodyPr/>
          <a:lstStyle/>
          <a:p>
            <a:fld id="{793C01ED-5ECA-8B47-97DD-BF0621F4DC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figure bus capacity? Well, in</a:t>
            </a:r>
            <a:r>
              <a:rPr lang="en-US" baseline="0" dirty="0" smtClean="0"/>
              <a:t> this district they use 50 per run. HS &amp; MS paired together and ES separate. Conservative??? Perhaps for ES. So even with using a conservative number you can see that only 10% of the routes are at 76-100% capacity. Looks like more study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7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smtClean="0"/>
              <a:t>CGCS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ABFB772-AAA5-4A95-8640-1C6FE7EBA9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2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3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0038" y="703263"/>
            <a:ext cx="1912937" cy="1433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577" y="2452444"/>
            <a:ext cx="5681980" cy="2685338"/>
          </a:xfrm>
        </p:spPr>
        <p:txBody>
          <a:bodyPr>
            <a:spAutoFit/>
          </a:bodyPr>
          <a:lstStyle/>
          <a:p>
            <a:r>
              <a:rPr lang="en-US" dirty="0" smtClean="0"/>
              <a:t>It’s all in how you capture the data, i.e. cost per mile,</a:t>
            </a:r>
            <a:r>
              <a:rPr lang="en-US" baseline="0" dirty="0" smtClean="0"/>
              <a:t> how do you apply that cost? To total miles? To home-to-school? Include deadhead?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2937" y="8900009"/>
            <a:ext cx="3077951" cy="467963"/>
          </a:xfrm>
          <a:prstGeom prst="rect">
            <a:avLst/>
          </a:prstGeom>
        </p:spPr>
        <p:txBody>
          <a:bodyPr/>
          <a:lstStyle/>
          <a:p>
            <a:fld id="{793C01ED-5ECA-8B47-97DD-BF0621F4DC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 the importance of peer divisions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6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Ridership KPI…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KPI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me, this is where to start…find the data you have or start collecting what you need and build</a:t>
            </a:r>
            <a:r>
              <a:rPr lang="en-US" baseline="0" dirty="0" smtClean="0"/>
              <a:t> your data 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5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 goal</a:t>
            </a:r>
            <a:r>
              <a:rPr lang="en-US" baseline="0" dirty="0" smtClean="0"/>
              <a:t> is 60 minutes…dig deeper to see that there are 10 buses exceeding that. What can I do??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05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0038" y="703263"/>
            <a:ext cx="1912937" cy="1433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540167"/>
            <a:ext cx="5681980" cy="6193991"/>
          </a:xfrm>
        </p:spPr>
        <p:txBody>
          <a:bodyPr>
            <a:spAutoFit/>
          </a:bodyPr>
          <a:lstStyle/>
          <a:p>
            <a:r>
              <a:rPr lang="en-US" sz="3600" dirty="0" smtClean="0"/>
              <a:t>Lets look at what these look like all together</a:t>
            </a:r>
          </a:p>
          <a:p>
            <a:endParaRPr lang="en-US" sz="3600" dirty="0" smtClean="0"/>
          </a:p>
          <a:p>
            <a:r>
              <a:rPr lang="en-US" sz="3600" dirty="0" smtClean="0"/>
              <a:t>KPI: How many runs does the average bus do each day</a:t>
            </a:r>
          </a:p>
          <a:p>
            <a:endParaRPr lang="en-US" sz="3600" dirty="0" smtClean="0"/>
          </a:p>
          <a:p>
            <a:r>
              <a:rPr lang="en-US" sz="3600" dirty="0" smtClean="0"/>
              <a:t>Benchmark: How does that compare to my peers?</a:t>
            </a:r>
          </a:p>
          <a:p>
            <a:endParaRPr lang="en-US" sz="3600" dirty="0" smtClean="0"/>
          </a:p>
          <a:p>
            <a:pPr marL="0" marR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Best Practice: How do I increase this number?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2937" y="8900009"/>
            <a:ext cx="3077951" cy="467963"/>
          </a:xfrm>
          <a:prstGeom prst="rect">
            <a:avLst/>
          </a:prstGeom>
        </p:spPr>
        <p:txBody>
          <a:bodyPr/>
          <a:lstStyle/>
          <a:p>
            <a:fld id="{793C01ED-5ECA-8B47-97DD-BF0621F4DC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3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2 tier system…2 runs in the AM and 2 runs in the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3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0DD3-ECE1-CE46-BC99-0542DFEC06D2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BD3E-B24F-B54E-8D21-7C65780F3EA6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24D9-22E4-B44C-B3BA-1D2190397801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8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388-EFD1-A34A-AC5E-AC0F838FB2A9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1C1B-5A65-114B-B61B-75EFEF541D6D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5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B12B-0FEE-C448-8E39-117E3BE1F124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EC6-9DC1-D14C-8C80-2556ED5919B5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34FB-5095-104F-A602-CE20CF0B44EB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A56A-6217-C147-BDB9-9AC6714C2A89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D515-E30C-1244-8DE5-C797D4532A7A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9C38-B40F-FF40-93B6-2F4AFD2AF396}" type="datetime1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0389-503E-4112-8728-DE0999039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6858000" cy="31559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4343401"/>
            <a:ext cx="6858000" cy="201295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KPI: Decision Making and Problem Solving</a:t>
            </a:r>
          </a:p>
          <a:p>
            <a:r>
              <a:rPr lang="en-US" b="1" dirty="0" smtClean="0"/>
              <a:t>Charleston, WV – July 11, 2016</a:t>
            </a:r>
          </a:p>
          <a:p>
            <a:pPr algn="r"/>
            <a:endParaRPr lang="en-US" sz="2200" b="1" dirty="0" smtClean="0"/>
          </a:p>
          <a:p>
            <a:pPr algn="r"/>
            <a:r>
              <a:rPr lang="en-US" sz="2200" b="1" dirty="0"/>
              <a:t>J</a:t>
            </a:r>
            <a:r>
              <a:rPr lang="en-US" sz="2200" b="1" dirty="0" smtClean="0"/>
              <a:t>ohn W. Hazelette, CDPT</a:t>
            </a:r>
          </a:p>
          <a:p>
            <a:pPr algn="r"/>
            <a:r>
              <a:rPr lang="en-US" sz="2200" b="1" dirty="0" smtClean="0"/>
              <a:t>NAPT Region 2 Director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59" y="838199"/>
            <a:ext cx="5333682" cy="315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2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Six A’s of KPI Best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ACTIONABLE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Does the KPI give you insight that is actionable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Six A’s of KPI Best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ALIVE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Your operation is constantly changing– your KPIs should as well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35188"/>
            <a:ext cx="851535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How Do You Find/Select the Right KPI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Must have a good understanding of your operation and its objectives</a:t>
            </a:r>
          </a:p>
          <a:p>
            <a:r>
              <a:rPr lang="en-US" sz="4400" dirty="0" smtClean="0"/>
              <a:t>Translate objectives into measurable goals</a:t>
            </a:r>
          </a:p>
          <a:p>
            <a:r>
              <a:rPr lang="en-US" sz="4400" dirty="0" smtClean="0"/>
              <a:t>Select KPIs for each goal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43" y="381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Acknowledgements</a:t>
            </a:r>
            <a:endParaRPr lang="en-US" sz="4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7" y="2133600"/>
            <a:ext cx="1953116" cy="14431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05" y="2763804"/>
            <a:ext cx="5563868" cy="812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58170"/>
            <a:ext cx="4324350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KPIs allow us to: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Identify problem areas in our operation</a:t>
            </a:r>
          </a:p>
          <a:p>
            <a:r>
              <a:rPr lang="en-US" sz="4000" dirty="0" smtClean="0"/>
              <a:t>Measure our progress at correcting those areas</a:t>
            </a:r>
          </a:p>
          <a:p>
            <a:r>
              <a:rPr lang="en-US" sz="4000" dirty="0" smtClean="0"/>
              <a:t>Demonstrate the efficiency and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effectiveness of our programs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296"/>
            <a:ext cx="8229600" cy="757130"/>
          </a:xfrm>
          <a:noFill/>
        </p:spPr>
        <p:txBody>
          <a:bodyPr>
            <a:spAutoFit/>
          </a:bodyPr>
          <a:lstStyle/>
          <a:p>
            <a:pPr algn="l"/>
            <a:r>
              <a:rPr lang="en-US" sz="4800" b="1" dirty="0" smtClean="0"/>
              <a:t>Many Possible KPIs</a:t>
            </a:r>
            <a:endParaRPr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3279"/>
          </a:xfrm>
        </p:spPr>
        <p:txBody>
          <a:bodyPr>
            <a:spAutoFit/>
          </a:bodyPr>
          <a:lstStyle/>
          <a:p>
            <a:r>
              <a:rPr lang="en-US" sz="4000" dirty="0" smtClean="0"/>
              <a:t>Average Age of Fleet</a:t>
            </a:r>
          </a:p>
          <a:p>
            <a:r>
              <a:rPr lang="en-US" sz="4000" dirty="0" smtClean="0"/>
              <a:t>Cost per Mile</a:t>
            </a:r>
          </a:p>
          <a:p>
            <a:r>
              <a:rPr lang="en-US" sz="4000" dirty="0" smtClean="0"/>
              <a:t>Cost per Student</a:t>
            </a:r>
          </a:p>
          <a:p>
            <a:r>
              <a:rPr lang="en-US" sz="4000" dirty="0" smtClean="0"/>
              <a:t>On-time Performance</a:t>
            </a:r>
          </a:p>
          <a:p>
            <a:r>
              <a:rPr lang="en-US" sz="4000" dirty="0" smtClean="0"/>
              <a:t>Crashes/accidents (miles between/miles between preventable) </a:t>
            </a:r>
          </a:p>
          <a:p>
            <a:r>
              <a:rPr lang="en-US" sz="4000" dirty="0" smtClean="0"/>
              <a:t>Bus Usage – Runs per 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0368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smtClean="0"/>
              <a:t>Many Possible KPIs (Con’t)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Equipment KPIs</a:t>
            </a:r>
          </a:p>
          <a:p>
            <a:r>
              <a:rPr lang="en-US" sz="4000" dirty="0" smtClean="0"/>
              <a:t>Miles per Bus (Contractor/District)</a:t>
            </a:r>
          </a:p>
          <a:p>
            <a:r>
              <a:rPr lang="en-US" sz="4000" dirty="0" smtClean="0"/>
              <a:t>Ride Times (Regular Ed/Special Ed)</a:t>
            </a:r>
          </a:p>
          <a:p>
            <a:r>
              <a:rPr lang="en-US" sz="4000" dirty="0" smtClean="0"/>
              <a:t>Personnel – Turnover rate/Drivers per Supervisor/Drivers per Trainer</a:t>
            </a:r>
          </a:p>
          <a:p>
            <a:r>
              <a:rPr lang="en-US" sz="4000" dirty="0" smtClean="0"/>
              <a:t>Buses per mechanic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Identify and focus response to internal/external questions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8763000" cy="4803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What</a:t>
            </a:r>
            <a:r>
              <a:rPr lang="en-US" sz="2800" dirty="0" smtClean="0"/>
              <a:t> issue are we trying to solve?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	</a:t>
            </a:r>
            <a:r>
              <a:rPr lang="en-US" sz="2400" i="1" dirty="0" smtClean="0"/>
              <a:t>absences, overtime, bus capacity questions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/>
              <a:t>Who</a:t>
            </a:r>
            <a:r>
              <a:rPr lang="en-US" sz="2800" dirty="0" smtClean="0"/>
              <a:t> will benefit from this data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	</a:t>
            </a:r>
            <a:r>
              <a:rPr lang="en-US" sz="2400" i="1" dirty="0" smtClean="0"/>
              <a:t>understanding the data &amp; audience (internal/public/Board)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/>
              <a:t>Which</a:t>
            </a:r>
            <a:r>
              <a:rPr lang="en-US" sz="2800" dirty="0" smtClean="0"/>
              <a:t> information is needed?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	</a:t>
            </a:r>
            <a:r>
              <a:rPr lang="en-US" sz="2400" i="1" dirty="0" smtClean="0"/>
              <a:t>is report high level or detailed? Fuel consumption, ridership?</a:t>
            </a:r>
          </a:p>
          <a:p>
            <a:pPr>
              <a:lnSpc>
                <a:spcPct val="100000"/>
              </a:lnSpc>
            </a:pPr>
            <a:r>
              <a:rPr lang="en-US" sz="2800" b="1" dirty="0" smtClean="0"/>
              <a:t>When</a:t>
            </a:r>
            <a:r>
              <a:rPr lang="en-US" sz="2800" dirty="0" smtClean="0"/>
              <a:t> (what is the time period)?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	</a:t>
            </a:r>
            <a:r>
              <a:rPr lang="en-US" sz="2400" i="1" dirty="0" smtClean="0"/>
              <a:t>prior fiscal year, last 5 years, by month, by day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First we know, then we show!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are we doing?</a:t>
            </a:r>
          </a:p>
          <a:p>
            <a:r>
              <a:rPr lang="en-US" sz="4000" dirty="0" smtClean="0"/>
              <a:t>How do we compare against our own track record?</a:t>
            </a:r>
          </a:p>
          <a:p>
            <a:r>
              <a:rPr lang="en-US" sz="4000" dirty="0"/>
              <a:t>How do we compare with others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Are we making progress? Is it enough?</a:t>
            </a:r>
          </a:p>
          <a:p>
            <a:r>
              <a:rPr lang="en-US" sz="4000" dirty="0" smtClean="0"/>
              <a:t>Are we using best practices?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328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Mistral" panose="03090702030407020403" pitchFamily="66" charset="0"/>
              </a:rPr>
              <a:t>How do we compare against others?</a:t>
            </a:r>
            <a:endParaRPr lang="en-US" sz="6000" dirty="0">
              <a:latin typeface="Mistral" panose="030907020304070204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480060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OBJECTIVES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Discuss the basics on how to institute and use KPIs in your operation</a:t>
            </a:r>
          </a:p>
          <a:p>
            <a:r>
              <a:rPr lang="en-US" sz="3200" dirty="0" smtClean="0"/>
              <a:t>Emphasize the impacts this methodology can have on a program</a:t>
            </a:r>
          </a:p>
          <a:p>
            <a:r>
              <a:rPr lang="en-US" sz="3200" dirty="0" smtClean="0"/>
              <a:t>Share examples of self performance vs peer analysis</a:t>
            </a:r>
          </a:p>
          <a:p>
            <a:r>
              <a:rPr lang="en-US" sz="3200" dirty="0" smtClean="0"/>
              <a:t>Review definitions of KPIs/NAPT 3D  </a:t>
            </a:r>
          </a:p>
          <a:p>
            <a:r>
              <a:rPr lang="en-US" sz="3200" dirty="0" smtClean="0"/>
              <a:t>Moving from Data to Insight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Apples to Apples</a:t>
            </a:r>
          </a:p>
          <a:p>
            <a:r>
              <a:rPr lang="en-US" sz="3600" dirty="0" smtClean="0"/>
              <a:t>Many factors to consider…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Types of programs being </a:t>
            </a:r>
          </a:p>
          <a:p>
            <a:pPr marL="3429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offered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School choice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Ride time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Bus capacity policies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Home to stop distance 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smtClean="0"/>
              <a:t>Urban vs. rural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5126"/>
            <a:ext cx="2743200" cy="33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Students Transported Annually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 smtClean="0"/>
              <a:t>Virginia School/Peer Divisions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 smtClean="0"/>
              <a:t>2010/11-2012/13 SY</a:t>
            </a:r>
            <a:endParaRPr lang="en-US" sz="4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03055"/>
              </p:ext>
            </p:extLst>
          </p:nvPr>
        </p:nvGraphicFramePr>
        <p:xfrm>
          <a:off x="457200" y="2438400"/>
          <a:ext cx="8153399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/>
                <a:gridCol w="1574667"/>
                <a:gridCol w="1651066"/>
                <a:gridCol w="1651066"/>
              </a:tblGrid>
              <a:tr h="547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SCHOOL DIVISION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2010/11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2011/12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2012/13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7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School Div.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3,204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3,453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3,451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Peer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Division 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2,351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2,554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2,528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7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Peer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Division 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3,702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3,823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3,684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762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Peer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Division 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4,109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3,258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3,261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7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Peer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Division 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3,893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3,910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3,950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273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Avg.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3,514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3,386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3,356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96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Regular Ed Students</a:t>
            </a:r>
            <a:br>
              <a:rPr lang="en-US" sz="4400" b="1" dirty="0" smtClean="0"/>
            </a:br>
            <a:r>
              <a:rPr lang="en-US" sz="4400" b="1" dirty="0" smtClean="0"/>
              <a:t>Virginia School/Peer Divisions</a:t>
            </a:r>
            <a:br>
              <a:rPr lang="en-US" sz="4400" b="1" dirty="0" smtClean="0"/>
            </a:br>
            <a:r>
              <a:rPr lang="en-US" sz="4400" b="1" dirty="0" smtClean="0"/>
              <a:t>2012-13 SY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66999"/>
            <a:ext cx="7886700" cy="3509963"/>
          </a:xfrm>
        </p:spPr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02331"/>
              </p:ext>
            </p:extLst>
          </p:nvPr>
        </p:nvGraphicFramePr>
        <p:xfrm>
          <a:off x="533399" y="2362200"/>
          <a:ext cx="8077201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1"/>
                <a:gridCol w="1447800"/>
                <a:gridCol w="12954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SCHOOL DIVISION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PUPILS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BUSES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AVG PUPILS PER BUS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Study School Div.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3,389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41.33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2,441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37.55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</a:t>
                      </a: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3,613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52.36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3,187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35.02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</a:t>
                      </a: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3,880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42.17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Avg.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3,280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41.78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9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657"/>
            <a:ext cx="7372350" cy="199934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Cost per Mile </a:t>
            </a:r>
            <a:br>
              <a:rPr lang="en-US" sz="3600" b="1" dirty="0" smtClean="0"/>
            </a:br>
            <a:r>
              <a:rPr lang="en-US" sz="3600" b="1" dirty="0" smtClean="0"/>
              <a:t>Regular and Exclusive Students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Virginia School/Peer Divisions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2012/13 SY</a:t>
            </a:r>
            <a:br>
              <a:rPr lang="en-US" sz="3600" b="1" dirty="0"/>
            </a:b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063500"/>
              </p:ext>
            </p:extLst>
          </p:nvPr>
        </p:nvGraphicFramePr>
        <p:xfrm>
          <a:off x="457200" y="2259060"/>
          <a:ext cx="8382000" cy="3882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199"/>
                <a:gridCol w="2438400"/>
                <a:gridCol w="2438401"/>
              </a:tblGrid>
              <a:tr h="1322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SCHOOL DIVISION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REGULAR STUDENT COST PER MILE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EXCLUSIVE STUDENT COST PER MILE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Study School</a:t>
                      </a:r>
                      <a:r>
                        <a:rPr lang="en-US" sz="2800" baseline="0" dirty="0" smtClean="0">
                          <a:effectLst/>
                        </a:rPr>
                        <a:t> Div.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$2.42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$4.30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</a:t>
                      </a: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$2.11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$2.81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</a:t>
                      </a: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$2.29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$2.29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</a:t>
                      </a: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$1.34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$2.19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 Division </a:t>
                      </a: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$2.18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$3.17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Peer</a:t>
                      </a:r>
                      <a:r>
                        <a:rPr lang="en-US" sz="2800" baseline="0" dirty="0" smtClean="0">
                          <a:effectLst/>
                        </a:rPr>
                        <a:t> Division Avg.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$1.98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$2.72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382000" cy="328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Mistral" panose="03090702030407020403" pitchFamily="66" charset="0"/>
              </a:rPr>
              <a:t>How do we compare against our on track record?</a:t>
            </a:r>
            <a:endParaRPr lang="en-US" sz="6600" dirty="0">
              <a:latin typeface="Mistral" panose="030907020304070204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124200"/>
            <a:ext cx="6400800" cy="32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9661"/>
            <a:ext cx="7886700" cy="169227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Ride Time for Regular Buses</a:t>
            </a:r>
            <a:br>
              <a:rPr lang="en-US" sz="4400" b="1" dirty="0" smtClean="0"/>
            </a:br>
            <a:r>
              <a:rPr lang="en-US" sz="4400" b="1" dirty="0" smtClean="0"/>
              <a:t>Virginia School Division</a:t>
            </a:r>
            <a:br>
              <a:rPr lang="en-US" sz="4400" b="1" dirty="0" smtClean="0"/>
            </a:br>
            <a:r>
              <a:rPr lang="en-US" sz="4400" b="1" dirty="0" smtClean="0"/>
              <a:t>2013-14 SY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8739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98441"/>
              </p:ext>
            </p:extLst>
          </p:nvPr>
        </p:nvGraphicFramePr>
        <p:xfrm>
          <a:off x="685800" y="2072368"/>
          <a:ext cx="7238998" cy="4001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321"/>
                <a:gridCol w="1876691"/>
                <a:gridCol w="1877493"/>
                <a:gridCol w="1877493"/>
              </a:tblGrid>
              <a:tr h="1140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SCHOOL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# OF BUSES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AVG RIDE TIME (MINUTES)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# OF BUSES OVER 60 MIN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60.05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48.87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ES 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42.46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ES 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39.67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4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ES 3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40.10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573"/>
            <a:ext cx="8229600" cy="757130"/>
          </a:xfrm>
          <a:noFill/>
        </p:spPr>
        <p:txBody>
          <a:bodyPr>
            <a:spAutoFit/>
          </a:bodyPr>
          <a:lstStyle/>
          <a:p>
            <a:pPr algn="l"/>
            <a:r>
              <a:rPr lang="en-US" sz="4800" b="1" dirty="0" smtClean="0"/>
              <a:t>KPI Example: Runs per bus</a:t>
            </a:r>
            <a:endParaRPr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638"/>
            <a:ext cx="8229600" cy="4934684"/>
          </a:xfrm>
        </p:spPr>
        <p:txBody>
          <a:bodyPr>
            <a:spAutoFit/>
          </a:bodyPr>
          <a:lstStyle/>
          <a:p>
            <a:r>
              <a:rPr lang="en-US" sz="4000" dirty="0" smtClean="0"/>
              <a:t>KPI: How many runs do your buses do each day</a:t>
            </a:r>
          </a:p>
          <a:p>
            <a:endParaRPr lang="en-US" sz="4000" dirty="0" smtClean="0"/>
          </a:p>
          <a:p>
            <a:r>
              <a:rPr lang="en-US" sz="4000" dirty="0" smtClean="0"/>
              <a:t>Benchmark: I should get at least 4 runs per day per bus (2 tier schedule)</a:t>
            </a:r>
          </a:p>
          <a:p>
            <a:endParaRPr lang="en-US" sz="4000" dirty="0" smtClean="0"/>
          </a:p>
          <a:p>
            <a:r>
              <a:rPr lang="en-US" sz="4000" dirty="0" smtClean="0"/>
              <a:t>Best Practice: How do I get to this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8839200" cy="222567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Regular Ed Students </a:t>
            </a:r>
            <a:br>
              <a:rPr lang="en-US" sz="4800" b="1" dirty="0" smtClean="0"/>
            </a:br>
            <a:r>
              <a:rPr lang="en-US" sz="4800" b="1" dirty="0" smtClean="0"/>
              <a:t>Idaho School Division</a:t>
            </a:r>
            <a:br>
              <a:rPr lang="en-US" sz="4800" b="1" dirty="0" smtClean="0"/>
            </a:br>
            <a:r>
              <a:rPr lang="en-US" sz="4800" b="1" dirty="0" smtClean="0"/>
              <a:t>Runs per Route</a:t>
            </a:r>
            <a:endParaRPr lang="en-US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270957"/>
              </p:ext>
            </p:extLst>
          </p:nvPr>
        </p:nvGraphicFramePr>
        <p:xfrm>
          <a:off x="914400" y="2895600"/>
          <a:ext cx="7886700" cy="228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13325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 # of Routes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Total # with 4 Runs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of Routes with 4 Runs</a:t>
                      </a:r>
                      <a:endParaRPr lang="en-US" sz="2800" dirty="0"/>
                    </a:p>
                  </a:txBody>
                  <a:tcPr/>
                </a:tc>
              </a:tr>
              <a:tr h="4410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95%</a:t>
                      </a:r>
                      <a:endParaRPr lang="en-US" sz="2800" dirty="0"/>
                    </a:p>
                  </a:txBody>
                  <a:tcPr/>
                </a:tc>
              </a:tr>
              <a:tr h="436223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Bus Capacity Analysis </a:t>
            </a:r>
            <a:br>
              <a:rPr lang="en-US" sz="4800" b="1" dirty="0" smtClean="0"/>
            </a:br>
            <a:r>
              <a:rPr lang="en-US" sz="4800" b="1" dirty="0" smtClean="0"/>
              <a:t> Route Capacity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56685"/>
              </p:ext>
            </p:extLst>
          </p:nvPr>
        </p:nvGraphicFramePr>
        <p:xfrm>
          <a:off x="457200" y="2514600"/>
          <a:ext cx="8286751" cy="1983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4093"/>
                <a:gridCol w="1506682"/>
                <a:gridCol w="1584106"/>
                <a:gridCol w="1760935"/>
                <a:gridCol w="1760935"/>
              </a:tblGrid>
              <a:tr h="378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Capacity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0 - 25%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26%-50%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51% - 75%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76% -100%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6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Number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Routes (37)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696" y="1003128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i="1" dirty="0" smtClean="0"/>
          </a:p>
          <a:p>
            <a:pPr marL="0" indent="0" algn="ctr">
              <a:buNone/>
            </a:pPr>
            <a:r>
              <a:rPr lang="en-US" sz="4800" b="1" i="1" dirty="0" smtClean="0">
                <a:latin typeface="Calibri Light" panose="020F0302020204030204" pitchFamily="34" charset="0"/>
              </a:rPr>
              <a:t>Use Data to Tell Your Story!</a:t>
            </a:r>
            <a:endParaRPr lang="en-US" sz="4800" b="1" i="1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625">
            <a:off x="858762" y="3754058"/>
            <a:ext cx="2996816" cy="2247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9428">
            <a:off x="5781167" y="3980669"/>
            <a:ext cx="2714311" cy="2027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036">
            <a:off x="3413210" y="3996751"/>
            <a:ext cx="2453273" cy="19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573"/>
            <a:ext cx="8229600" cy="757130"/>
          </a:xfr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 smtClean="0"/>
              <a:t>Key Performance Indicator</a:t>
            </a:r>
            <a:endParaRPr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6750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4000" dirty="0" smtClean="0"/>
              <a:t>A </a:t>
            </a:r>
            <a:r>
              <a:rPr lang="en-US" sz="4000" b="1" dirty="0" smtClean="0"/>
              <a:t>key performance indicator </a:t>
            </a:r>
            <a:r>
              <a:rPr lang="en-US" sz="4000" dirty="0" smtClean="0"/>
              <a:t>is simply defined as a measure of performance or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2" y="4876800"/>
            <a:ext cx="3962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1"/>
            <a:ext cx="7886700" cy="3890962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sz="3300" dirty="0" smtClean="0"/>
          </a:p>
          <a:p>
            <a:pPr lvl="1"/>
            <a:r>
              <a:rPr lang="en-US" sz="3600" dirty="0"/>
              <a:t>Made up of </a:t>
            </a:r>
            <a:r>
              <a:rPr lang="en-US" sz="3600" dirty="0" smtClean="0"/>
              <a:t>70 </a:t>
            </a:r>
            <a:r>
              <a:rPr lang="en-US" sz="3600" dirty="0"/>
              <a:t>large city school districts</a:t>
            </a:r>
          </a:p>
          <a:p>
            <a:pPr lvl="1"/>
            <a:r>
              <a:rPr lang="en-US" sz="3600" dirty="0" smtClean="0"/>
              <a:t>Performance </a:t>
            </a:r>
            <a:r>
              <a:rPr lang="en-US" sz="3600" dirty="0"/>
              <a:t>Management &amp; Benchmarking Project began in 2002 to</a:t>
            </a:r>
            <a:r>
              <a:rPr lang="en-US" sz="3600" dirty="0" smtClean="0"/>
              <a:t>:</a:t>
            </a:r>
          </a:p>
          <a:p>
            <a:pPr marL="342900" lvl="1" indent="0">
              <a:buNone/>
            </a:pPr>
            <a:endParaRPr lang="en-US" sz="33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300" dirty="0"/>
              <a:t>Establish a common set of KPIs in a range of big city school </a:t>
            </a:r>
            <a:r>
              <a:rPr lang="en-US" sz="3300" dirty="0" smtClean="0"/>
              <a:t>operations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33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300" dirty="0"/>
              <a:t>Benchmark and compare the performance of the nations largest urban public school systems on </a:t>
            </a:r>
            <a:r>
              <a:rPr lang="en-US" sz="3300" dirty="0" smtClean="0"/>
              <a:t>KPIs</a:t>
            </a:r>
          </a:p>
          <a:p>
            <a:pPr marL="685800" lvl="2" indent="0">
              <a:buNone/>
            </a:pPr>
            <a:endParaRPr lang="en-US" sz="33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300" dirty="0"/>
              <a:t>Use the results to improve operational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38"/>
            <a:ext cx="2247900" cy="16621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78450"/>
            <a:ext cx="5563868" cy="81298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5" y="365126"/>
            <a:ext cx="2065605" cy="15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990600" y="2041299"/>
            <a:ext cx="7375029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5" y="621414"/>
            <a:ext cx="5563868" cy="81298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7" y="119928"/>
            <a:ext cx="2065605" cy="15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Driven Decisions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3366FF"/>
                </a:solidFill>
              </a:rPr>
              <a:t>3D.NAPT.ORG</a:t>
            </a:r>
          </a:p>
        </p:txBody>
      </p:sp>
      <p:pic>
        <p:nvPicPr>
          <p:cNvPr id="4" name="Picture 3" descr="log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35" y="2128554"/>
            <a:ext cx="4400767" cy="1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surve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7620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Eligible Rider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student who is eligible for district provided transportation based upon district policy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(walk to school distance, boundary, hazard, state or federal requirements)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Actual Rider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student who rides on a home-to-school, school-to-home run </a:t>
            </a:r>
          </a:p>
          <a:p>
            <a:pPr marL="0" indent="0" algn="ctr">
              <a:buNone/>
            </a:pPr>
            <a:r>
              <a:rPr lang="en-US" sz="3600" dirty="0" smtClean="0"/>
              <a:t>(whether they ride just to school or just home)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Scheduled Run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run that is scheduled daily, or on a recurring basis to transport students to or from school (does not include activity or athletic runs)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Total Buses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All operating buses including route, spare, standby and activity buses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Scheduled Buses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Buses scheduled to support the scheduled runs (spare buses or standby buses should not be counted)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Spare Buses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 bus that is not used on a regular route but is a fully functioning bus – fueled</a:t>
            </a:r>
            <a:r>
              <a:rPr lang="en-US" sz="3600" dirty="0"/>
              <a:t>, inspected and compliant with state </a:t>
            </a:r>
            <a:r>
              <a:rPr lang="en-US" sz="3600" dirty="0" smtClean="0"/>
              <a:t>guidelines.</a:t>
            </a:r>
          </a:p>
          <a:p>
            <a:pPr marL="0" indent="0">
              <a:buNone/>
            </a:pPr>
            <a:r>
              <a:rPr lang="en-US" sz="3600" dirty="0" smtClean="0"/>
              <a:t>A spare is not assigned a daily route but is available for immediate use when necessary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    Key </a:t>
            </a:r>
            <a:r>
              <a:rPr lang="en-US" sz="4800" b="1" dirty="0"/>
              <a:t>Performance Indicator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79" y="4820303"/>
            <a:ext cx="3867150" cy="193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151" y="2257241"/>
            <a:ext cx="7238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dirty="0"/>
              <a:t>measurable value that demonstrates how effectively you are achieving your key objectives</a:t>
            </a:r>
          </a:p>
        </p:txBody>
      </p:sp>
    </p:spTree>
    <p:extLst>
      <p:ext uri="{BB962C8B-B14F-4D97-AF65-F5344CB8AC3E}">
        <p14:creationId xmlns:p14="http://schemas.microsoft.com/office/powerpoint/2010/main" val="38008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Average Age of Fleet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Calculate the vehicle age of all vehicles, add the ages together and divide by the number of total buses. </a:t>
            </a:r>
          </a:p>
          <a:p>
            <a:pPr marL="0" indent="0" algn="ctr">
              <a:buNone/>
            </a:pPr>
            <a:r>
              <a:rPr lang="en-US" sz="3600" dirty="0" smtClean="0"/>
              <a:t>Vehicle age is identified by the date the vehicle was placed in service. If unsure of the in service year, use the model year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Total Annual Miles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aggregate (total) miles driven by the pupil transportation fleet for providing services for transporting pupils to/from school, activities, field trips, shuttles, and related services including deadhead miles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Total To/From Annual School Miles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total route miles driven for transporting pupils to, from or between schools for educational purposes. (Loaded and Deadhead)</a:t>
            </a:r>
          </a:p>
          <a:p>
            <a:pPr marL="0" indent="0" algn="ctr">
              <a:buNone/>
            </a:pPr>
            <a:r>
              <a:rPr lang="en-US" sz="3600" dirty="0" smtClean="0"/>
              <a:t>This does include daily planned educational shuttle routes and does not include activity or field trips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Annual Training Hours, Bus Driver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sum of all time used annually to train drivers. Include student management, safety, driving skills, district policies, etc. This also includes the average training hours that occur on multi-year schedules.</a:t>
            </a:r>
          </a:p>
          <a:p>
            <a:pPr marL="0" indent="0" algn="ctr">
              <a:buNone/>
            </a:pPr>
            <a:r>
              <a:rPr lang="en-US" sz="2800" dirty="0" smtClean="0"/>
              <a:t>Example: The State required school bus driver 8 hour re-certification every 2 years. This would average 4 hours per year, which should be added to the total training hours.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338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Infusing Government with a Data-Driven Culture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788550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http://www.governing.com/blogs/bfc/col-infusing-government-data-driven-culture-philadelphia-michael-nutter.html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989752" cy="1066800"/>
          </a:xfrm>
        </p:spPr>
        <p:txBody>
          <a:bodyPr/>
          <a:lstStyle/>
          <a:p>
            <a:pPr algn="ctr"/>
            <a:r>
              <a:rPr lang="en-US" dirty="0" smtClean="0"/>
              <a:t>Moving from Data to Insight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514600"/>
            <a:ext cx="7989752" cy="590321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A Business Intelligence PRIMER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29642" y="1217939"/>
            <a:ext cx="5597268" cy="22986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spc="225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5791200"/>
            <a:ext cx="178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www.naptbi.com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1478"/>
            <a:ext cx="3276600" cy="1206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3" y="3412066"/>
            <a:ext cx="61055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89752" cy="53056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Business Intelligence DEFINED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89752" cy="479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  <a:latin typeface="Calibri" panose="020F0502020204030204" pitchFamily="34" charset="0"/>
              </a:rPr>
              <a:t>Business intelligence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B.I.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B.I. is a 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technology-driven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process for analyzing data and presenting actionable information to help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executives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managers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and other end users make more informed business decisions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B.I. involves having a web platform for the acquisition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and transformation of raw data into meaningful and useful information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identify business needs and determining solutions to business problems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400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B.I. combines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data from the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industry (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external data) with data from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your organization (internal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data) to provide a more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comprehensive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picture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which creates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“business intelligence" that cannot be derived by 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 singular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set of data</a:t>
            </a:r>
            <a:r>
              <a:rPr lang="en-U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endParaRPr lang="en-US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89752" cy="530565"/>
          </a:xfrm>
        </p:spPr>
        <p:txBody>
          <a:bodyPr>
            <a:noAutofit/>
          </a:bodyPr>
          <a:lstStyle/>
          <a:p>
            <a:r>
              <a:rPr lang="en-US" sz="4000" b="1" dirty="0"/>
              <a:t>Business Intelligence PROCESS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6566" y="5181600"/>
            <a:ext cx="2209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IDENTFY THE REQUIRED DATA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2566" y="5181600"/>
            <a:ext cx="2209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IDENTFY THE SOURCES FOR THE DATA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566" y="5181600"/>
            <a:ext cx="2209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THE DATA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6566" y="3886200"/>
            <a:ext cx="22098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&amp; PASTE, ENTER THEN UPLOAD THE DATA INTO A PORTAL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2566" y="3886200"/>
            <a:ext cx="22098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 DASHBOARD &amp; METRICS INFORMATION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566" y="3886200"/>
            <a:ext cx="22098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THE DATA TO GAIN AWARENESS OF THE PERFORMANCE DYNAMICS 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H="1" flipV="1">
            <a:off x="1656566" y="4343400"/>
            <a:ext cx="6781800" cy="1143000"/>
          </a:xfrm>
          <a:prstGeom prst="bentConnector5">
            <a:avLst>
              <a:gd name="adj1" fmla="val -3371"/>
              <a:gd name="adj2" fmla="val 43333"/>
              <a:gd name="adj3" fmla="val 1033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566" y="2590800"/>
            <a:ext cx="2209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METRICS TO CREATE NEW PERSPECTIVES &amp; GAIN NEW KNOWLEDGE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56566" y="2590800"/>
            <a:ext cx="2209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TREND DATA TO IDENTIFY PERFORMANCE PATTERNS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8566" y="2590800"/>
            <a:ext cx="2209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OBTAIN OTHER DISTRICT DATA, MAKE COMPARISONS &amp; GAIN NEW INSIGHTS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1371600"/>
            <a:ext cx="22098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KEY ISSUES AND CREATE AN ONLINE WORKING GROUP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1371600"/>
            <a:ext cx="22098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BEST PRACTICES TO GAIN BUSINESS INTELLIGENCE TO DEVELOP INITIATIVES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8400" y="1371600"/>
            <a:ext cx="22098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THE INITIATIVES TO ACHIEVE TARGETED RESULTS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Elbow Connector 20"/>
          <p:cNvCxnSpPr>
            <a:stCxn id="9" idx="3"/>
            <a:endCxn id="15" idx="1"/>
          </p:cNvCxnSpPr>
          <p:nvPr/>
        </p:nvCxnSpPr>
        <p:spPr>
          <a:xfrm flipH="1" flipV="1">
            <a:off x="1656566" y="3048000"/>
            <a:ext cx="6781800" cy="1295400"/>
          </a:xfrm>
          <a:prstGeom prst="bentConnector5">
            <a:avLst>
              <a:gd name="adj1" fmla="val -3371"/>
              <a:gd name="adj2" fmla="val 50000"/>
              <a:gd name="adj3" fmla="val 1033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6" idx="3"/>
            <a:endCxn id="17" idx="1"/>
          </p:cNvCxnSpPr>
          <p:nvPr/>
        </p:nvCxnSpPr>
        <p:spPr>
          <a:xfrm flipH="1" flipV="1">
            <a:off x="1676400" y="1828800"/>
            <a:ext cx="6761966" cy="1219200"/>
          </a:xfrm>
          <a:prstGeom prst="bentConnector5">
            <a:avLst>
              <a:gd name="adj1" fmla="val -3381"/>
              <a:gd name="adj2" fmla="val 50000"/>
              <a:gd name="adj3" fmla="val 10338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8329" y="5257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DATA LEVEL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" y="4114800"/>
            <a:ext cx="126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INFORMATION </a:t>
            </a:r>
          </a:p>
          <a:p>
            <a:pPr algn="r"/>
            <a:r>
              <a:rPr lang="en-US" sz="1200" dirty="0" smtClean="0"/>
              <a:t>LEVEL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68964" y="281940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INSIGHT</a:t>
            </a:r>
          </a:p>
          <a:p>
            <a:pPr algn="r"/>
            <a:r>
              <a:rPr lang="en-US" sz="1200" dirty="0" smtClean="0"/>
              <a:t>LEVEL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40963" y="1524000"/>
            <a:ext cx="119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BUSINESS </a:t>
            </a:r>
          </a:p>
          <a:p>
            <a:pPr algn="r"/>
            <a:r>
              <a:rPr lang="en-US" sz="1200" dirty="0" smtClean="0"/>
              <a:t>INTELLIGENCE</a:t>
            </a:r>
          </a:p>
          <a:p>
            <a:pPr algn="r"/>
            <a:r>
              <a:rPr lang="en-US" sz="1200" dirty="0" smtClean="0"/>
              <a:t>LEVEL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4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13" y="9906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Mistral" panose="03090702030407020403" pitchFamily="66" charset="0"/>
              </a:rPr>
              <a:t>Questions?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895600"/>
            <a:ext cx="8686800" cy="2964914"/>
          </a:xfr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  <a:p>
            <a:pPr mar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1" dirty="0" smtClean="0"/>
              <a:t>John W. Hazelette, CDPT</a:t>
            </a:r>
          </a:p>
          <a:p>
            <a:pPr mar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1" dirty="0" smtClean="0"/>
              <a:t>Hazelette Consulting</a:t>
            </a:r>
          </a:p>
          <a:p>
            <a:pPr mar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1" dirty="0" smtClean="0"/>
              <a:t>jhazelette@cox.net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1" y="6356351"/>
            <a:ext cx="2133600" cy="365125"/>
          </a:xfrm>
        </p:spPr>
        <p:txBody>
          <a:bodyPr/>
          <a:lstStyle/>
          <a:p>
            <a:fld id="{79700389-503E-4112-8728-DE09990392F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       KPI Best Practices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Measuring and monitoring your performance is critical BUT, focusing on the wrong KPI can be detrimental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right KPIs for your operation should follow these guidelines: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Six A’s of KPI Best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ALIGNED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Make sure the KPIs you use align with the strategic goals &amp; objectives of your department/district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Six A’s of KPI Best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ATTAINABLE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What you choose to measure should have data that can be easily attained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Six A’s of KPI Best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ACUTE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KPIs should keep everyone on the same page – moving in the same direction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Six A’s of KPI Best Practices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ACCURATE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data in the KPI must be reliable and accurate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389-503E-4112-8728-DE09990392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1692</Words>
  <Application>Microsoft Office PowerPoint</Application>
  <PresentationFormat>On-screen Show (4:3)</PresentationFormat>
  <Paragraphs>378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Mistral</vt:lpstr>
      <vt:lpstr>Times New Roman</vt:lpstr>
      <vt:lpstr>Wingdings</vt:lpstr>
      <vt:lpstr>Wingdings 2</vt:lpstr>
      <vt:lpstr>Office Theme</vt:lpstr>
      <vt:lpstr> </vt:lpstr>
      <vt:lpstr>OBJECTIVES</vt:lpstr>
      <vt:lpstr>Key Performance Indicator</vt:lpstr>
      <vt:lpstr>    Key Performance Indicator</vt:lpstr>
      <vt:lpstr>       KPI Best Practices</vt:lpstr>
      <vt:lpstr>The Six A’s of KPI Best Practices</vt:lpstr>
      <vt:lpstr>The Six A’s of KPI Best Practices</vt:lpstr>
      <vt:lpstr>The Six A’s of KPI Best Practices</vt:lpstr>
      <vt:lpstr>The Six A’s of KPI Best Practices</vt:lpstr>
      <vt:lpstr>The Six A’s of KPI Best Practices</vt:lpstr>
      <vt:lpstr>The Six A’s of KPI Best Practices</vt:lpstr>
      <vt:lpstr>How Do You Find/Select the Right KPI</vt:lpstr>
      <vt:lpstr>Acknowledgements</vt:lpstr>
      <vt:lpstr>KPIs allow us to:</vt:lpstr>
      <vt:lpstr>Many Possible KPIs</vt:lpstr>
      <vt:lpstr>Many Possible KPIs (Con’t)</vt:lpstr>
      <vt:lpstr>Identify and focus response to internal/external questions</vt:lpstr>
      <vt:lpstr>First we know, then we show!</vt:lpstr>
      <vt:lpstr>PowerPoint Presentation</vt:lpstr>
      <vt:lpstr>Caution</vt:lpstr>
      <vt:lpstr>Students Transported Annually Virginia School/Peer Divisions 2010/11-2012/13 SY</vt:lpstr>
      <vt:lpstr>Regular Ed Students Virginia School/Peer Divisions 2012-13 SY</vt:lpstr>
      <vt:lpstr> Cost per Mile  Regular and Exclusive Students Virginia School/Peer Divisions 2012/13 SY </vt:lpstr>
      <vt:lpstr>PowerPoint Presentation</vt:lpstr>
      <vt:lpstr>Ride Time for Regular Buses Virginia School Division 2013-14 SY</vt:lpstr>
      <vt:lpstr>KPI Example: Runs per bus</vt:lpstr>
      <vt:lpstr>Regular Ed Students  Idaho School Division Runs per Route</vt:lpstr>
      <vt:lpstr>Bus Capacity Analysis   Route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Eligible Rider</vt:lpstr>
      <vt:lpstr>Actual Rider</vt:lpstr>
      <vt:lpstr>Scheduled Run</vt:lpstr>
      <vt:lpstr>Total Buses</vt:lpstr>
      <vt:lpstr>Scheduled Buses</vt:lpstr>
      <vt:lpstr>Spare Buses</vt:lpstr>
      <vt:lpstr>Average Age of Fleet</vt:lpstr>
      <vt:lpstr>Total Annual Miles</vt:lpstr>
      <vt:lpstr>Total To/From Annual School Miles</vt:lpstr>
      <vt:lpstr>Annual Training Hours, Bus Driver</vt:lpstr>
      <vt:lpstr>Infusing Government with a Data-Driven Culture</vt:lpstr>
      <vt:lpstr>Moving from Data to Insight</vt:lpstr>
      <vt:lpstr>Business Intelligence DEFINED</vt:lpstr>
      <vt:lpstr>Business Intelligence PROCESS 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Purpose, Data and Delivery,  a Leadership Model</dc:title>
  <dc:creator>John Fahey</dc:creator>
  <cp:lastModifiedBy>John Hazelette</cp:lastModifiedBy>
  <cp:revision>356</cp:revision>
  <cp:lastPrinted>2016-07-09T16:46:14Z</cp:lastPrinted>
  <dcterms:created xsi:type="dcterms:W3CDTF">2014-04-11T17:01:32Z</dcterms:created>
  <dcterms:modified xsi:type="dcterms:W3CDTF">2016-07-09T18:00:44Z</dcterms:modified>
</cp:coreProperties>
</file>